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2"/>
  </p:sldMasterIdLst>
  <p:notesMasterIdLst>
    <p:notesMasterId r:id="rId100"/>
  </p:notesMasterIdLst>
  <p:handoutMasterIdLst>
    <p:handoutMasterId r:id="rId101"/>
  </p:handoutMasterIdLst>
  <p:sldIdLst>
    <p:sldId id="402" r:id="rId3"/>
    <p:sldId id="471" r:id="rId4"/>
    <p:sldId id="443" r:id="rId5"/>
    <p:sldId id="478" r:id="rId6"/>
    <p:sldId id="479" r:id="rId7"/>
    <p:sldId id="480" r:id="rId8"/>
    <p:sldId id="481" r:id="rId9"/>
    <p:sldId id="482" r:id="rId10"/>
    <p:sldId id="483" r:id="rId11"/>
    <p:sldId id="484" r:id="rId12"/>
    <p:sldId id="485" r:id="rId13"/>
    <p:sldId id="486" r:id="rId14"/>
    <p:sldId id="487" r:id="rId15"/>
    <p:sldId id="488" r:id="rId16"/>
    <p:sldId id="489" r:id="rId17"/>
    <p:sldId id="490" r:id="rId18"/>
    <p:sldId id="491" r:id="rId19"/>
    <p:sldId id="492" r:id="rId20"/>
    <p:sldId id="493" r:id="rId21"/>
    <p:sldId id="494" r:id="rId22"/>
    <p:sldId id="495" r:id="rId23"/>
    <p:sldId id="496" r:id="rId24"/>
    <p:sldId id="497" r:id="rId25"/>
    <p:sldId id="498" r:id="rId26"/>
    <p:sldId id="499" r:id="rId27"/>
    <p:sldId id="500" r:id="rId28"/>
    <p:sldId id="501" r:id="rId29"/>
    <p:sldId id="502" r:id="rId30"/>
    <p:sldId id="503" r:id="rId31"/>
    <p:sldId id="504" r:id="rId32"/>
    <p:sldId id="505" r:id="rId33"/>
    <p:sldId id="506" r:id="rId34"/>
    <p:sldId id="507" r:id="rId35"/>
    <p:sldId id="508" r:id="rId36"/>
    <p:sldId id="509" r:id="rId37"/>
    <p:sldId id="510" r:id="rId38"/>
    <p:sldId id="511" r:id="rId39"/>
    <p:sldId id="512" r:id="rId40"/>
    <p:sldId id="513" r:id="rId41"/>
    <p:sldId id="514" r:id="rId42"/>
    <p:sldId id="515" r:id="rId43"/>
    <p:sldId id="516" r:id="rId44"/>
    <p:sldId id="517" r:id="rId45"/>
    <p:sldId id="518" r:id="rId46"/>
    <p:sldId id="519" r:id="rId47"/>
    <p:sldId id="520" r:id="rId48"/>
    <p:sldId id="521" r:id="rId49"/>
    <p:sldId id="522" r:id="rId50"/>
    <p:sldId id="523" r:id="rId51"/>
    <p:sldId id="524" r:id="rId52"/>
    <p:sldId id="525" r:id="rId53"/>
    <p:sldId id="526" r:id="rId54"/>
    <p:sldId id="527" r:id="rId55"/>
    <p:sldId id="528" r:id="rId56"/>
    <p:sldId id="529" r:id="rId57"/>
    <p:sldId id="530" r:id="rId58"/>
    <p:sldId id="531" r:id="rId59"/>
    <p:sldId id="532" r:id="rId60"/>
    <p:sldId id="533" r:id="rId61"/>
    <p:sldId id="534" r:id="rId62"/>
    <p:sldId id="535" r:id="rId63"/>
    <p:sldId id="536" r:id="rId64"/>
    <p:sldId id="537" r:id="rId65"/>
    <p:sldId id="538" r:id="rId66"/>
    <p:sldId id="539" r:id="rId67"/>
    <p:sldId id="540" r:id="rId68"/>
    <p:sldId id="541" r:id="rId69"/>
    <p:sldId id="542" r:id="rId70"/>
    <p:sldId id="543" r:id="rId71"/>
    <p:sldId id="544" r:id="rId72"/>
    <p:sldId id="545" r:id="rId73"/>
    <p:sldId id="546" r:id="rId74"/>
    <p:sldId id="547" r:id="rId75"/>
    <p:sldId id="548" r:id="rId76"/>
    <p:sldId id="549" r:id="rId77"/>
    <p:sldId id="550" r:id="rId78"/>
    <p:sldId id="551" r:id="rId79"/>
    <p:sldId id="552" r:id="rId80"/>
    <p:sldId id="553" r:id="rId81"/>
    <p:sldId id="554" r:id="rId82"/>
    <p:sldId id="555" r:id="rId83"/>
    <p:sldId id="556" r:id="rId84"/>
    <p:sldId id="557" r:id="rId85"/>
    <p:sldId id="558" r:id="rId86"/>
    <p:sldId id="559" r:id="rId87"/>
    <p:sldId id="560" r:id="rId88"/>
    <p:sldId id="561" r:id="rId89"/>
    <p:sldId id="562" r:id="rId90"/>
    <p:sldId id="563" r:id="rId91"/>
    <p:sldId id="564" r:id="rId92"/>
    <p:sldId id="565" r:id="rId93"/>
    <p:sldId id="477" r:id="rId94"/>
    <p:sldId id="472" r:id="rId95"/>
    <p:sldId id="473" r:id="rId96"/>
    <p:sldId id="474" r:id="rId97"/>
    <p:sldId id="475" r:id="rId98"/>
    <p:sldId id="476" r:id="rId9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471"/>
            <p14:sldId id="443"/>
          </p14:sldIdLst>
        </p14:section>
        <p14:section name="HTML Basics" id="{2BC3BB9A-1FE8-4A6D-9C33-83D72EFA1B19}">
          <p14:sldIdLst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</p14:sldIdLst>
        </p14:section>
        <p14:section name="Common Tags" id="{3A51485B-89AA-4D8C-B7B9-C580F65E18C9}">
          <p14:sldIdLst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</p14:sldIdLst>
        </p14:section>
        <p14:section name="HTML Form Elements" id="{FBEB02E0-87EE-419B-9B5A-785B3CDBC6D3}">
          <p14:sldIdLst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</p14:sldIdLst>
        </p14:section>
        <p14:section name="CSS Basics" id="{A938678F-438E-43BD-8450-B6F91A01FAA4}">
          <p14:sldIdLst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</p14:sldIdLst>
        </p14:section>
        <p14:section name="Conclusion" id="{10E03AB1-9AA8-4E86-9A64-D741901E50A2}">
          <p14:sldIdLst>
            <p14:sldId id="477"/>
            <p14:sldId id="472"/>
            <p14:sldId id="473"/>
            <p14:sldId id="474"/>
            <p14:sldId id="475"/>
            <p14:sldId id="4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72A"/>
    <a:srgbClr val="FDFFFF"/>
    <a:srgbClr val="234465"/>
    <a:srgbClr val="FFF0D9"/>
    <a:srgbClr val="F0F5FA"/>
    <a:srgbClr val="1A8AFA"/>
    <a:srgbClr val="0097CC"/>
    <a:srgbClr val="603A14"/>
    <a:srgbClr val="E85C0E"/>
    <a:srgbClr val="BAB39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533" autoAdjust="0"/>
  </p:normalViewPr>
  <p:slideViewPr>
    <p:cSldViewPr>
      <p:cViewPr varScale="1">
        <p:scale>
          <a:sx n="88" d="100"/>
          <a:sy n="88" d="100"/>
        </p:scale>
        <p:origin x="480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notesMaster" Target="notesMasters/notesMaster1.xml"/><Relationship Id="rId105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9/17/2018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00.png>
</file>

<file path=ppt/media/image101.jpeg>
</file>

<file path=ppt/media/image102.png>
</file>

<file path=ppt/media/image103.png>
</file>

<file path=ppt/media/image104.jpeg>
</file>

<file path=ppt/media/image105.gif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gif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jpe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69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59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32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996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141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46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98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6059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5683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760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09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But you can also define them in the “margin” property in the following way:</a:t>
            </a:r>
            <a:br>
              <a:rPr lang="en-GB" baseline="0" dirty="0"/>
            </a:br>
            <a:r>
              <a:rPr lang="en-GB" baseline="0" dirty="0"/>
              <a:t>~ margin: 30px 60px; 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30px 45px 60px; 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15px 30px 45px 60px // The margin on the top should be 15 pixels, the right – 30 pixels, bottom – 45 pixels, left – 60 pixels.</a:t>
            </a:r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656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But you can also define them in the “margin” property in the following way:</a:t>
            </a:r>
            <a:br>
              <a:rPr lang="en-GB" baseline="0" dirty="0"/>
            </a:br>
            <a:r>
              <a:rPr lang="en-GB" baseline="0" dirty="0"/>
              <a:t>~ margin: 30px 60px; 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30px 45px 60px; 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15px 30px 45px 60px // The margin on the top should be 15 pixels, the right – 30 pixels, bottom – 45 pixels, left – 60 pixels.</a:t>
            </a:r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061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But you can also define them in the “margin” property in the following way:</a:t>
            </a:r>
            <a:br>
              <a:rPr lang="en-GB" baseline="0" dirty="0"/>
            </a:br>
            <a:r>
              <a:rPr lang="en-GB" baseline="0" dirty="0"/>
              <a:t>~ margin: 30px 60px; 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30px 45px 60px; 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15px 30px 45px 60px // The margin on the top should be 15 pixels, the right – 30 pixels, bottom – 45 pixels, left – 60 pixels.</a:t>
            </a:r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5955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</a:t>
            </a:r>
            <a:r>
              <a:rPr lang="en-GB" i="1" baseline="0" dirty="0"/>
              <a:t> </a:t>
            </a:r>
            <a:r>
              <a:rPr lang="en-GB" i="0" baseline="0" dirty="0"/>
              <a:t>In order </a:t>
            </a:r>
            <a:r>
              <a:rPr lang="en-US" sz="16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shorten the code, it is possible to specify all the margin properties in one property</a:t>
            </a:r>
            <a:r>
              <a:rPr lang="en-GB" baseline="0" dirty="0"/>
              <a:t>:</a:t>
            </a:r>
            <a:br>
              <a:rPr lang="en-GB" baseline="0" dirty="0"/>
            </a:br>
            <a:r>
              <a:rPr lang="en-GB" baseline="0" dirty="0"/>
              <a:t>~ margin: </a:t>
            </a:r>
            <a:r>
              <a:rPr lang="en-GB" b="1" baseline="0" dirty="0"/>
              <a:t>30px 60px</a:t>
            </a:r>
            <a:r>
              <a:rPr lang="en-GB" baseline="0" dirty="0"/>
              <a:t>; </a:t>
            </a:r>
            <a:r>
              <a:rPr lang="en-GB" b="0" i="1" baseline="0" dirty="0"/>
              <a:t>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30px 45px 60px</a:t>
            </a:r>
            <a:r>
              <a:rPr lang="en-GB" baseline="0" dirty="0"/>
              <a:t>; </a:t>
            </a:r>
            <a:r>
              <a:rPr lang="en-GB" i="1" baseline="0" dirty="0"/>
              <a:t>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15px 30px 45px 60px; </a:t>
            </a:r>
            <a:r>
              <a:rPr lang="en-GB" i="1" baseline="0" dirty="0"/>
              <a:t>// The margin on the top should be 15 pixels, the right – 30 pixels, bottom – 45 pixels, left – 60 pixels.</a:t>
            </a:r>
          </a:p>
          <a:p>
            <a:endParaRPr lang="en-GB" i="1" baseline="0" dirty="0"/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3671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</a:t>
            </a:r>
            <a:r>
              <a:rPr lang="en-GB" i="1" baseline="0" dirty="0"/>
              <a:t> </a:t>
            </a:r>
            <a:r>
              <a:rPr lang="en-GB" i="0" baseline="0" dirty="0"/>
              <a:t>In order </a:t>
            </a:r>
            <a:r>
              <a:rPr lang="en-US" sz="16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shorten the code, it is possible to specify all the margin properties in one property</a:t>
            </a:r>
            <a:r>
              <a:rPr lang="en-GB" baseline="0" dirty="0"/>
              <a:t>:</a:t>
            </a:r>
            <a:br>
              <a:rPr lang="en-GB" baseline="0" dirty="0"/>
            </a:br>
            <a:r>
              <a:rPr lang="en-GB" baseline="0" dirty="0"/>
              <a:t>~ margin: </a:t>
            </a:r>
            <a:r>
              <a:rPr lang="en-GB" b="1" baseline="0" dirty="0"/>
              <a:t>30px 60px</a:t>
            </a:r>
            <a:r>
              <a:rPr lang="en-GB" baseline="0" dirty="0"/>
              <a:t>; </a:t>
            </a:r>
            <a:r>
              <a:rPr lang="en-GB" b="0" i="1" baseline="0" dirty="0"/>
              <a:t>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30px 45px 60px</a:t>
            </a:r>
            <a:r>
              <a:rPr lang="en-GB" baseline="0" dirty="0"/>
              <a:t>; </a:t>
            </a:r>
            <a:r>
              <a:rPr lang="en-GB" i="1" baseline="0" dirty="0"/>
              <a:t>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15px 30px 45px 60px; </a:t>
            </a:r>
            <a:r>
              <a:rPr lang="en-GB" i="1" baseline="0" dirty="0"/>
              <a:t>// The margin on the top should be 15 pixels, the right – 30 pixels, bottom – 45 pixels, left – 60 pixels.</a:t>
            </a:r>
          </a:p>
          <a:p>
            <a:endParaRPr lang="en-GB" i="1" baseline="0" dirty="0"/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749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</a:t>
            </a:r>
            <a:r>
              <a:rPr lang="en-GB" baseline="0" dirty="0"/>
              <a:t> you can see, you can define margins on specific sides with the appropriate properties (e.g. margin-right: 5px). </a:t>
            </a:r>
            <a:r>
              <a:rPr lang="en-GB" i="1" baseline="0" dirty="0"/>
              <a:t> </a:t>
            </a:r>
            <a:r>
              <a:rPr lang="en-GB" i="0" baseline="0" dirty="0"/>
              <a:t>In order </a:t>
            </a:r>
            <a:r>
              <a:rPr lang="en-US" sz="16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shorten the code, it is possible to specify all the margin properties in one property</a:t>
            </a:r>
            <a:r>
              <a:rPr lang="en-GB" baseline="0" dirty="0"/>
              <a:t>:</a:t>
            </a:r>
            <a:br>
              <a:rPr lang="en-GB" baseline="0" dirty="0"/>
            </a:br>
            <a:r>
              <a:rPr lang="en-GB" baseline="0" dirty="0"/>
              <a:t>~ margin: </a:t>
            </a:r>
            <a:r>
              <a:rPr lang="en-GB" b="1" baseline="0" dirty="0"/>
              <a:t>30px 60px</a:t>
            </a:r>
            <a:r>
              <a:rPr lang="en-GB" baseline="0" dirty="0"/>
              <a:t>; </a:t>
            </a:r>
            <a:r>
              <a:rPr lang="en-GB" b="0" i="1" baseline="0" dirty="0"/>
              <a:t>// This means: The margin on the top and the bottom should be 30 pixels, and on the left and the right –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30px 45px 60px</a:t>
            </a:r>
            <a:r>
              <a:rPr lang="en-GB" baseline="0" dirty="0"/>
              <a:t>; </a:t>
            </a:r>
            <a:r>
              <a:rPr lang="en-GB" i="1" baseline="0" dirty="0"/>
              <a:t>// The margin on the top should be 30 pixels, the left and right should be 45 pixels, and the bottom should be 60 pixels.</a:t>
            </a:r>
          </a:p>
          <a:p>
            <a:r>
              <a:rPr lang="en-GB" baseline="0" dirty="0"/>
              <a:t>~ margin: </a:t>
            </a:r>
            <a:r>
              <a:rPr lang="en-GB" b="1" baseline="0" dirty="0"/>
              <a:t>15px 30px 45px 60px; </a:t>
            </a:r>
            <a:r>
              <a:rPr lang="en-GB" i="1" baseline="0" dirty="0"/>
              <a:t>// The margin on the top should be 15 pixels, the right – 30 pixels, bottom – 45 pixels, left – 60 pixels.</a:t>
            </a:r>
          </a:p>
          <a:p>
            <a:endParaRPr lang="en-GB" i="1" baseline="0" dirty="0"/>
          </a:p>
          <a:p>
            <a:r>
              <a:rPr lang="en-GB" baseline="0" dirty="0"/>
              <a:t>Note that you mustn’t put any other separator than space.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630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05536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97046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407849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15239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023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79530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2804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367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106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200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868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05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62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2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458" y="2351427"/>
            <a:ext cx="5437955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48637" y="2374047"/>
            <a:ext cx="3170229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685" y="1303142"/>
            <a:ext cx="10962447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085" y="6057654"/>
            <a:ext cx="2105462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459" y="6035663"/>
            <a:ext cx="629415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2789" y="6035663"/>
            <a:ext cx="1186773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685" y="254857"/>
            <a:ext cx="10962447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074" y="6080062"/>
            <a:ext cx="1436897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1602" y="5916124"/>
            <a:ext cx="2950749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1602" y="6340279"/>
            <a:ext cx="2950749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0972" y="4876800"/>
            <a:ext cx="2950749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0972" y="5368739"/>
            <a:ext cx="2950749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655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355" y="1355076"/>
            <a:ext cx="3888360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8713" y="1355073"/>
            <a:ext cx="47988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6702" y="1748999"/>
            <a:ext cx="239938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1" y="6721481"/>
            <a:ext cx="12188825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687" y="1353867"/>
            <a:ext cx="7197424" cy="50278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4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027" y="703243"/>
            <a:ext cx="8403884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4" y="2222932"/>
            <a:ext cx="3574974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927" y="314259"/>
            <a:ext cx="2125527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046" y="1702472"/>
            <a:ext cx="1198589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69" y="3776292"/>
            <a:ext cx="1166096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378" y="3776292"/>
            <a:ext cx="1166096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03" y="3775662"/>
            <a:ext cx="1166096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628" y="3769759"/>
            <a:ext cx="1166096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253" y="3776292"/>
            <a:ext cx="1166096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21" y="3776295"/>
            <a:ext cx="1164351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8380" y="3335565"/>
            <a:ext cx="715992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838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2603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0942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49051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8867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28301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48341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8" y="6371330"/>
            <a:ext cx="12192000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277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370" y="1186306"/>
            <a:ext cx="9501534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58777" y="3608627"/>
            <a:ext cx="1118740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84" y="5017461"/>
            <a:ext cx="1042233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59" y="2384689"/>
            <a:ext cx="3226924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228" y="1319422"/>
            <a:ext cx="1669839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41" y="10887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88949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219669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40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8309" y="1409637"/>
            <a:ext cx="357123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15" y="1371603"/>
            <a:ext cx="8180332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77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4949" y="4704825"/>
            <a:ext cx="10958928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4949" y="5490437"/>
            <a:ext cx="10958928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8611" y="867750"/>
            <a:ext cx="3551604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200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4" y="1792355"/>
            <a:ext cx="1829828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144" y="1792355"/>
            <a:ext cx="914914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4972" y="1121144"/>
            <a:ext cx="9927138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68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1" y="3314703"/>
            <a:ext cx="1260337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8563" y="1121144"/>
            <a:ext cx="10033549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75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6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91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" y="6184672"/>
            <a:ext cx="12188825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0306" y="4824664"/>
            <a:ext cx="1868214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088" y="5206772"/>
            <a:ext cx="95865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195930"/>
            <a:ext cx="5424735" cy="48241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3738" y="1195930"/>
            <a:ext cx="5424734" cy="48241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767" y="6390559"/>
            <a:ext cx="808502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4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5" y="-17929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51" y="1196126"/>
            <a:ext cx="11808021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123" y="1830474"/>
            <a:ext cx="10958580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7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767" y="6397195"/>
            <a:ext cx="80850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269" y="6397195"/>
            <a:ext cx="1056453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5" y="100750"/>
            <a:ext cx="9503571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363" y="1138844"/>
            <a:ext cx="11801748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9358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1.png"/><Relationship Id="rId5" Type="http://schemas.openxmlformats.org/officeDocument/2006/relationships/image" Target="../media/image59.png"/><Relationship Id="rId4" Type="http://schemas.openxmlformats.org/officeDocument/2006/relationships/image" Target="../media/image4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gif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7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cours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hyperlink" Target="https://netpeak.bg/" TargetMode="External"/><Relationship Id="rId18" Type="http://schemas.openxmlformats.org/officeDocument/2006/relationships/image" Target="../media/image95.png"/><Relationship Id="rId26" Type="http://schemas.openxmlformats.org/officeDocument/2006/relationships/image" Target="../media/image99.png"/><Relationship Id="rId3" Type="http://schemas.openxmlformats.org/officeDocument/2006/relationships/hyperlink" Target="http://www.infragistics.com/" TargetMode="External"/><Relationship Id="rId21" Type="http://schemas.openxmlformats.org/officeDocument/2006/relationships/hyperlink" Target="https://www.sbtech.com/" TargetMode="External"/><Relationship Id="rId7" Type="http://schemas.openxmlformats.org/officeDocument/2006/relationships/hyperlink" Target="codexio.bg" TargetMode="External"/><Relationship Id="rId12" Type="http://schemas.openxmlformats.org/officeDocument/2006/relationships/image" Target="../media/image92.png"/><Relationship Id="rId17" Type="http://schemas.openxmlformats.org/officeDocument/2006/relationships/hyperlink" Target="http://www.telenor.bg/" TargetMode="External"/><Relationship Id="rId25" Type="http://schemas.openxmlformats.org/officeDocument/2006/relationships/hyperlink" Target="https://www.superhosting.bg/" TargetMode="External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94.png"/><Relationship Id="rId20" Type="http://schemas.openxmlformats.org/officeDocument/2006/relationships/image" Target="../media/image9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9.png"/><Relationship Id="rId11" Type="http://schemas.openxmlformats.org/officeDocument/2006/relationships/hyperlink" Target="https://aeternity.com/" TargetMode="External"/><Relationship Id="rId24" Type="http://schemas.openxmlformats.org/officeDocument/2006/relationships/image" Target="../media/image98.png"/><Relationship Id="rId5" Type="http://schemas.openxmlformats.org/officeDocument/2006/relationships/hyperlink" Target="https://www.indeavr.com/en" TargetMode="External"/><Relationship Id="rId15" Type="http://schemas.openxmlformats.org/officeDocument/2006/relationships/hyperlink" Target="https://www.softwaregroup.com/" TargetMode="External"/><Relationship Id="rId23" Type="http://schemas.openxmlformats.org/officeDocument/2006/relationships/hyperlink" Target="http://www.postbank.bg/" TargetMode="External"/><Relationship Id="rId28" Type="http://schemas.openxmlformats.org/officeDocument/2006/relationships/image" Target="../media/image100.png"/><Relationship Id="rId10" Type="http://schemas.openxmlformats.org/officeDocument/2006/relationships/image" Target="../media/image91.jpeg"/><Relationship Id="rId19" Type="http://schemas.openxmlformats.org/officeDocument/2006/relationships/hyperlink" Target="http://www.xs-software.com/" TargetMode="External"/><Relationship Id="rId4" Type="http://schemas.openxmlformats.org/officeDocument/2006/relationships/image" Target="../media/image88.png"/><Relationship Id="rId9" Type="http://schemas.openxmlformats.org/officeDocument/2006/relationships/hyperlink" Target="https://www.liebherr.com/en/deu/start/start-page.html" TargetMode="External"/><Relationship Id="rId14" Type="http://schemas.openxmlformats.org/officeDocument/2006/relationships/image" Target="../media/image93.png"/><Relationship Id="rId22" Type="http://schemas.openxmlformats.org/officeDocument/2006/relationships/image" Target="../media/image97.png"/><Relationship Id="rId27" Type="http://schemas.openxmlformats.org/officeDocument/2006/relationships/hyperlink" Target="http://smartit.bg/" TargetMode="External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orld-of-myths.com/" TargetMode="External"/><Relationship Id="rId3" Type="http://schemas.openxmlformats.org/officeDocument/2006/relationships/image" Target="../media/image101.jpeg"/><Relationship Id="rId7" Type="http://schemas.openxmlformats.org/officeDocument/2006/relationships/image" Target="../media/image10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onebitsoftware.net/" TargetMode="External"/><Relationship Id="rId11" Type="http://schemas.openxmlformats.org/officeDocument/2006/relationships/image" Target="../media/image105.gif"/><Relationship Id="rId5" Type="http://schemas.openxmlformats.org/officeDocument/2006/relationships/image" Target="../media/image102.png"/><Relationship Id="rId10" Type="http://schemas.openxmlformats.org/officeDocument/2006/relationships/hyperlink" Target="https://www.lukanet.com/" TargetMode="External"/><Relationship Id="rId4" Type="http://schemas.openxmlformats.org/officeDocument/2006/relationships/hyperlink" Target="codexio.bg" TargetMode="External"/><Relationship Id="rId9" Type="http://schemas.openxmlformats.org/officeDocument/2006/relationships/image" Target="../media/image104.jpeg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s://softuni.org/" TargetMode="External"/><Relationship Id="rId12" Type="http://schemas.openxmlformats.org/officeDocument/2006/relationships/image" Target="../media/image10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10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4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856191" y="1173606"/>
            <a:ext cx="9982199" cy="882654"/>
          </a:xfrm>
        </p:spPr>
        <p:txBody>
          <a:bodyPr>
            <a:noAutofit/>
          </a:bodyPr>
          <a:lstStyle/>
          <a:p>
            <a:r>
              <a:rPr lang="en-US" sz="3500" dirty="0"/>
              <a:t>Hypertext Markup Language,</a:t>
            </a:r>
          </a:p>
          <a:p>
            <a:r>
              <a:rPr lang="en-US" sz="3500" dirty="0"/>
              <a:t>Cascading Style Sheets</a:t>
            </a:r>
            <a:endParaRPr lang="en-US" sz="35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Fundamentals Introduction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CA" smtClean="0"/>
              <a:t>Software University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8653077" y="6201674"/>
            <a:ext cx="2754739" cy="662857"/>
          </a:xfrm>
        </p:spPr>
        <p:txBody>
          <a:bodyPr/>
          <a:lstStyle/>
          <a:p>
            <a:r>
              <a:rPr lang="en-US">
                <a:hlinkClick r:id="rId3"/>
              </a:rPr>
              <a:t>http://softuni.bg</a:t>
            </a:r>
            <a:endParaRPr lang="en-US"/>
          </a:p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pic>
        <p:nvPicPr>
          <p:cNvPr id="13" name="Picture 14" descr="Резултат с изображение за htm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721" y="3259285"/>
            <a:ext cx="2116290" cy="2116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6" descr="Резултат с изображение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148" y="3064042"/>
            <a:ext cx="2048668" cy="246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894012" y="2831462"/>
            <a:ext cx="2362200" cy="56064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9578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title&gt;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3046413" y="4083186"/>
            <a:ext cx="3657600" cy="1098414"/>
          </a:xfrm>
          <a:prstGeom prst="wedgeRoundRectCallout">
            <a:avLst>
              <a:gd name="adj1" fmla="val -63796"/>
              <a:gd name="adj2" fmla="val -102717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Specifies a title for the document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74350"/>
          <a:stretch/>
        </p:blipFill>
        <p:spPr>
          <a:xfrm>
            <a:off x="7237411" y="1904999"/>
            <a:ext cx="3838575" cy="533401"/>
          </a:xfrm>
          <a:prstGeom prst="roundRect">
            <a:avLst>
              <a:gd name="adj" fmla="val 2728"/>
            </a:avLst>
          </a:prstGeom>
        </p:spPr>
      </p:pic>
      <p:cxnSp>
        <p:nvCxnSpPr>
          <p:cNvPr id="12" name="Straight Arrow Connector 11"/>
          <p:cNvCxnSpPr>
            <a:cxnSpLocks/>
          </p:cNvCxnSpPr>
          <p:nvPr/>
        </p:nvCxnSpPr>
        <p:spPr>
          <a:xfrm flipV="1">
            <a:off x="5256212" y="2209800"/>
            <a:ext cx="1828800" cy="621662"/>
          </a:xfrm>
          <a:prstGeom prst="straightConnector1">
            <a:avLst/>
          </a:prstGeom>
          <a:ln w="254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05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3134035" y="3962400"/>
            <a:ext cx="3687155" cy="1295118"/>
          </a:xfrm>
          <a:prstGeom prst="wedgeRoundRectCallout">
            <a:avLst>
              <a:gd name="adj1" fmla="val -71872"/>
              <a:gd name="adj2" fmla="val -44558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Contains the visible page content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74350"/>
          <a:stretch/>
        </p:blipFill>
        <p:spPr>
          <a:xfrm>
            <a:off x="7237411" y="1904999"/>
            <a:ext cx="3838575" cy="533401"/>
          </a:xfrm>
          <a:prstGeom prst="roundRect">
            <a:avLst>
              <a:gd name="adj" fmla="val 2728"/>
            </a:avLst>
          </a:prstGeom>
        </p:spPr>
      </p:pic>
    </p:spTree>
    <p:extLst>
      <p:ext uri="{BB962C8B-B14F-4D97-AF65-F5344CB8AC3E}">
        <p14:creationId xmlns:p14="http://schemas.microsoft.com/office/powerpoint/2010/main" val="114533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Hello HTML!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3884612" y="4977283"/>
            <a:ext cx="3687155" cy="1295118"/>
          </a:xfrm>
          <a:prstGeom prst="wedgeRoundRectCallout">
            <a:avLst>
              <a:gd name="adj1" fmla="val -96785"/>
              <a:gd name="adj2" fmla="val -80451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Defines a large heading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30380"/>
          <a:stretch/>
        </p:blipFill>
        <p:spPr>
          <a:xfrm>
            <a:off x="7238282" y="1905001"/>
            <a:ext cx="3838575" cy="1447800"/>
          </a:xfrm>
          <a:prstGeom prst="roundRect">
            <a:avLst>
              <a:gd name="adj" fmla="val 2728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74350"/>
          <a:stretch/>
        </p:blipFill>
        <p:spPr>
          <a:xfrm>
            <a:off x="7237411" y="1904999"/>
            <a:ext cx="3838575" cy="533401"/>
          </a:xfrm>
          <a:prstGeom prst="roundRect">
            <a:avLst>
              <a:gd name="adj" fmla="val 2728"/>
            </a:avLst>
          </a:prstGeom>
        </p:spPr>
      </p:pic>
    </p:spTree>
    <p:extLst>
      <p:ext uri="{BB962C8B-B14F-4D97-AF65-F5344CB8AC3E}">
        <p14:creationId xmlns:p14="http://schemas.microsoft.com/office/powerpoint/2010/main" val="214687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Hello HTML!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HTML describes formatted text using tags.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412" y="1905000"/>
            <a:ext cx="3838575" cy="2079571"/>
          </a:xfrm>
          <a:prstGeom prst="roundRect">
            <a:avLst>
              <a:gd name="adj" fmla="val 2728"/>
            </a:avLst>
          </a:prstGeom>
        </p:spPr>
      </p:pic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113212" y="5229884"/>
            <a:ext cx="3687155" cy="1295118"/>
          </a:xfrm>
          <a:prstGeom prst="wedgeRoundRectCallout">
            <a:avLst>
              <a:gd name="adj1" fmla="val -90377"/>
              <a:gd name="adj2" fmla="val -6185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Defines a paragraph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30380"/>
          <a:stretch/>
        </p:blipFill>
        <p:spPr>
          <a:xfrm>
            <a:off x="7238282" y="1905001"/>
            <a:ext cx="3838575" cy="1447800"/>
          </a:xfrm>
          <a:prstGeom prst="roundRect">
            <a:avLst>
              <a:gd name="adj" fmla="val 2728"/>
            </a:avLst>
          </a:prstGeom>
        </p:spPr>
      </p:pic>
    </p:spTree>
    <p:extLst>
      <p:ext uri="{BB962C8B-B14F-4D97-AF65-F5344CB8AC3E}">
        <p14:creationId xmlns:p14="http://schemas.microsoft.com/office/powerpoint/2010/main" val="50484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HTML5 To Create a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In HTML5 there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semantic</a:t>
            </a:r>
            <a:r>
              <a:rPr lang="en-US" dirty="0"/>
              <a:t> tags for layout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&lt;header&gt;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&lt;footer&gt;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&lt;nav&gt;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&lt;aside&gt;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&lt;section&gt;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56412" y="2514600"/>
            <a:ext cx="4648200" cy="3810000"/>
            <a:chOff x="531812" y="2286000"/>
            <a:chExt cx="4648200" cy="3810000"/>
          </a:xfrm>
        </p:grpSpPr>
        <p:sp>
          <p:nvSpPr>
            <p:cNvPr id="8" name="Rectangle 7"/>
            <p:cNvSpPr/>
            <p:nvPr/>
          </p:nvSpPr>
          <p:spPr>
            <a:xfrm>
              <a:off x="531812" y="2286000"/>
              <a:ext cx="4648200" cy="3810000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84212" y="31242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Navigation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12" y="3810000"/>
              <a:ext cx="27432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Content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84212" y="541528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Footer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79812" y="3810000"/>
              <a:ext cx="14478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Sidebar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684212" y="24384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Logo + Header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2538948"/>
            <a:ext cx="579119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 … 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&lt;header&gt; … &lt;/header&gt;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&lt;nav&gt; … &lt;/nav&gt;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&lt;aside&gt; … &lt;/aside&gt;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&lt;section&gt; … &lt;/section&gt;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&lt;footer&gt; … &lt;/footer&gt;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sz="24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00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618999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your first Web page: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welcome.html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Welcome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Paragraph of text: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learning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!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use as a basis the html structure from the previous </a:t>
            </a:r>
            <a:r>
              <a:rPr lang="en-US" dirty="0" smtClean="0"/>
              <a:t>      slides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For bolder text use 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&lt;strong&gt;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/>
              <a:t>tag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Welcome</a:t>
            </a:r>
            <a:r>
              <a:rPr lang="bg-BG" dirty="0"/>
              <a:t> </a:t>
            </a:r>
            <a:r>
              <a:rPr lang="en-US" dirty="0"/>
              <a:t>to HTML</a:t>
            </a:r>
          </a:p>
        </p:txBody>
      </p:sp>
    </p:spTree>
    <p:extLst>
      <p:ext uri="{BB962C8B-B14F-4D97-AF65-F5344CB8AC3E}">
        <p14:creationId xmlns:p14="http://schemas.microsoft.com/office/powerpoint/2010/main" val="601204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Welcome</a:t>
            </a:r>
            <a:r>
              <a:rPr lang="bg-BG" dirty="0"/>
              <a:t> </a:t>
            </a:r>
            <a:r>
              <a:rPr lang="en-US" dirty="0"/>
              <a:t>to HTML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8012" y="1901560"/>
            <a:ext cx="10958400" cy="43468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&lt;title&gt;Welcome&lt;/title&gt;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&lt;p&gt;I am learning 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&lt;strong&gt;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&lt;/strong&gt;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and 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&lt;strong&gt;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CSS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&lt;/strong&gt;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08012" y="1447800"/>
            <a:ext cx="10958400" cy="453760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welcome.html</a:t>
            </a:r>
            <a:endParaRPr lang="en-US" sz="2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412" y="2034281"/>
            <a:ext cx="3733800" cy="2079047"/>
          </a:xfrm>
          <a:prstGeom prst="roundRect">
            <a:avLst>
              <a:gd name="adj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698844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/>
              <a:t>Tags in HTML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Widely Used Tags in Most Websites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960812" y="1295400"/>
            <a:ext cx="3962400" cy="2741939"/>
            <a:chOff x="3355948" y="1325848"/>
            <a:chExt cx="5066447" cy="2894339"/>
          </a:xfrm>
        </p:grpSpPr>
        <p:sp>
          <p:nvSpPr>
            <p:cNvPr id="8" name="TextBox 7"/>
            <p:cNvSpPr txBox="1"/>
            <p:nvPr/>
          </p:nvSpPr>
          <p:spPr>
            <a:xfrm rot="1008642">
              <a:off x="4055211" y="1858795"/>
              <a:ext cx="9941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&lt;div&gt;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20516259">
              <a:off x="5363366" y="3696967"/>
              <a:ext cx="13694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&lt;script&gt;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699201">
              <a:off x="3816310" y="3287475"/>
              <a:ext cx="1555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&lt;button&gt;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1098724">
              <a:off x="7707135" y="2704192"/>
              <a:ext cx="7152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&lt;a&gt;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0856118">
              <a:off x="3355948" y="2490187"/>
              <a:ext cx="12490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&lt;span&gt;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630690">
              <a:off x="7355297" y="2158688"/>
              <a:ext cx="7200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&lt;li&gt;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20050254">
              <a:off x="6395820" y="2439426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&lt;ul&gt;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21240044">
              <a:off x="6055547" y="1603556"/>
              <a:ext cx="16161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&lt;section&gt;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21110687">
              <a:off x="4993895" y="1325848"/>
              <a:ext cx="915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&lt;h1&gt;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255400">
              <a:off x="6645181" y="3102425"/>
              <a:ext cx="14859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&lt;strong&gt;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 rot="826208">
              <a:off x="4994512" y="2894448"/>
              <a:ext cx="13340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&lt;input&gt;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 rot="161718">
              <a:off x="5065345" y="2194557"/>
              <a:ext cx="10935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bg2"/>
                  </a:solidFill>
                </a:rPr>
                <a:t>&lt;</a:t>
              </a:r>
              <a:r>
                <a:rPr lang="en-US" sz="2800" b="1" noProof="1" smtClean="0">
                  <a:solidFill>
                    <a:schemeClr val="bg2"/>
                  </a:solidFill>
                </a:rPr>
                <a:t>img</a:t>
              </a:r>
              <a:r>
                <a:rPr lang="en-US" sz="2800" b="1" noProof="1">
                  <a:solidFill>
                    <a:schemeClr val="bg2"/>
                  </a:solidFill>
                </a:rPr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736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Headings</a:t>
            </a:r>
          </a:p>
        </p:txBody>
      </p:sp>
      <p:sp>
        <p:nvSpPr>
          <p:cNvPr id="5" name="Content Placeholder 13"/>
          <p:cNvSpPr txBox="1">
            <a:spLocks/>
          </p:cNvSpPr>
          <p:nvPr/>
        </p:nvSpPr>
        <p:spPr>
          <a:xfrm>
            <a:off x="190413" y="1066801"/>
            <a:ext cx="11804822" cy="5334000"/>
          </a:xfrm>
          <a:prstGeom prst="rect">
            <a:avLst/>
          </a:prstGeom>
        </p:spPr>
        <p:txBody>
          <a:bodyPr vert="horz" lIns="108000" tIns="36000" rIns="108000" bIns="36000" rtlCol="0">
            <a:normAutofit fontScale="92500" lnSpcReduction="10000"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Headings: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Headings help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page structure</a:t>
            </a:r>
            <a:r>
              <a:rPr lang="en-US" sz="3200" dirty="0"/>
              <a:t>, as in Microsoft Word</a:t>
            </a:r>
          </a:p>
          <a:p>
            <a:r>
              <a:rPr lang="en-US" sz="3200" dirty="0"/>
              <a:t>Html has six different HTML headings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most important </a:t>
            </a:r>
            <a:r>
              <a:rPr lang="en-GB" dirty="0"/>
              <a:t>heading. 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&lt;h6&gt;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least important </a:t>
            </a:r>
            <a:r>
              <a:rPr lang="en-GB" dirty="0"/>
              <a:t>heading.</a:t>
            </a:r>
            <a:endParaRPr lang="en-US" sz="30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08012" y="1600200"/>
            <a:ext cx="10744198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First Heading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Biggest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Second Heading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Smaller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&lt;h3&gt;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Third Heading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Even Smaller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&lt;/h3&gt;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&lt;h4&gt;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Fourth Heading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Smallest</a:t>
            </a:r>
            <a:r>
              <a:rPr lang="ru-RU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&lt;/h4&gt;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0630" r="61878" b="52223"/>
          <a:stretch/>
        </p:blipFill>
        <p:spPr>
          <a:xfrm>
            <a:off x="8362951" y="1751206"/>
            <a:ext cx="3554123" cy="19480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0630" r="61878" b="79118"/>
          <a:stretch/>
        </p:blipFill>
        <p:spPr>
          <a:xfrm>
            <a:off x="8373908" y="1751207"/>
            <a:ext cx="3535439" cy="53479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t="10657" r="61878" b="69170"/>
          <a:stretch/>
        </p:blipFill>
        <p:spPr>
          <a:xfrm>
            <a:off x="8373907" y="1747379"/>
            <a:ext cx="3535439" cy="10523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10631" r="61878" b="60025"/>
          <a:stretch/>
        </p:blipFill>
        <p:spPr>
          <a:xfrm>
            <a:off x="8362951" y="1752170"/>
            <a:ext cx="3554124" cy="153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56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five headings: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Four smaller headings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&lt;h2&gt;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  <a:r>
              <a:rPr lang="en-US" b="1" dirty="0"/>
              <a:t> </a:t>
            </a:r>
            <a:r>
              <a:rPr lang="en-US" dirty="0"/>
              <a:t>tags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Headings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66254" b="44444"/>
          <a:stretch/>
        </p:blipFill>
        <p:spPr>
          <a:xfrm>
            <a:off x="7637319" y="1676400"/>
            <a:ext cx="4113213" cy="380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5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96715" y="1371603"/>
            <a:ext cx="7726497" cy="4795935"/>
          </a:xfrm>
        </p:spPr>
        <p:txBody>
          <a:bodyPr>
            <a:normAutofit fontScale="92500" lnSpcReduction="20000"/>
          </a:bodyPr>
          <a:lstStyle/>
          <a:p>
            <a:r>
              <a:rPr lang="en-CA" dirty="0" smtClean="0"/>
              <a:t>HTML Basics</a:t>
            </a:r>
            <a:endParaRPr lang="en-CA" dirty="0" smtClean="0"/>
          </a:p>
          <a:p>
            <a:pPr lvl="1"/>
            <a:r>
              <a:rPr lang="en-CA" dirty="0" smtClean="0"/>
              <a:t>What is HTML? Common tags in HTML</a:t>
            </a:r>
            <a:endParaRPr lang="en-CA" dirty="0" smtClean="0"/>
          </a:p>
          <a:p>
            <a:pPr marL="647630" indent="-514350"/>
            <a:r>
              <a:rPr lang="en-CA" dirty="0" smtClean="0"/>
              <a:t>Common Tags in HTML</a:t>
            </a:r>
            <a:endParaRPr lang="en-CA" dirty="0" smtClean="0"/>
          </a:p>
          <a:p>
            <a:pPr marL="1123569" lvl="1" indent="-514350"/>
            <a:r>
              <a:rPr lang="en-CA" dirty="0" smtClean="0"/>
              <a:t>Widely Used Tags in Most Websites</a:t>
            </a:r>
            <a:endParaRPr lang="en-CA" dirty="0" smtClean="0"/>
          </a:p>
          <a:p>
            <a:pPr marL="647630" indent="-514350"/>
            <a:r>
              <a:rPr lang="en-CA" dirty="0" smtClean="0"/>
              <a:t>HTML Form Elemen</a:t>
            </a:r>
            <a:r>
              <a:rPr lang="en-CA" dirty="0" smtClean="0"/>
              <a:t>ts</a:t>
            </a:r>
          </a:p>
          <a:p>
            <a:pPr marL="1123569" lvl="1" indent="-514350"/>
            <a:r>
              <a:rPr lang="en-CA" dirty="0" smtClean="0"/>
              <a:t>Commonly Used Elements When Making Forms</a:t>
            </a:r>
            <a:endParaRPr lang="en-CA" dirty="0" smtClean="0"/>
          </a:p>
          <a:p>
            <a:pPr marL="647630" indent="-514350"/>
            <a:r>
              <a:rPr lang="en-CA" dirty="0" smtClean="0"/>
              <a:t>CSS (Cascading Style Sheets)</a:t>
            </a:r>
          </a:p>
          <a:p>
            <a:pPr marL="1123569" lvl="1" indent="-514350"/>
            <a:r>
              <a:rPr lang="en-CA" dirty="0" smtClean="0"/>
              <a:t>Add Style to Your Website</a:t>
            </a:r>
            <a:endParaRPr lang="en-CA" dirty="0" smtClean="0"/>
          </a:p>
          <a:p>
            <a:pPr marL="647630" indent="-514350"/>
            <a:endParaRPr lang="en-CA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062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Headings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47164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&lt;title&gt;Headings&lt;/title&gt;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&lt;h1&gt;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Actual site Heading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&lt;/h1&gt;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&lt;h2&gt;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Sub-heading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&lt;/h2&gt;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  &lt;h3&gt;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Inside sub-heading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&lt;/h3&gt;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&lt;h4&gt;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Smaller heading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&lt;/h4&gt;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&lt;h5&gt;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smallest heading</a:t>
            </a:r>
            <a:r>
              <a:rPr lang="en-US" sz="2200" b="1" noProof="1">
                <a:solidFill>
                  <a:schemeClr val="tx2"/>
                </a:solidFill>
                <a:latin typeface="Consolas" panose="020B0609020204030204" pitchFamily="49" charset="0"/>
              </a:rPr>
              <a:t>&lt;/h5&gt;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headings.html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039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08212" y="3021817"/>
            <a:ext cx="4038600" cy="441078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1" name="Slide Number Placeholder 1"/>
          <p:cNvSpPr txBox="1">
            <a:spLocks/>
          </p:cNvSpPr>
          <p:nvPr/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1218987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idx="4294967295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Paragraphs: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paragraph</a:t>
            </a:r>
          </a:p>
          <a:p>
            <a:r>
              <a:rPr lang="en-US" sz="3200" dirty="0"/>
              <a:t>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&lt;br/&gt;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line break</a:t>
            </a:r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/>
          <a:lstStyle/>
          <a:p>
            <a:r>
              <a:rPr lang="en-US" dirty="0"/>
              <a:t>Paragraphs</a:t>
            </a: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835025" y="1972851"/>
            <a:ext cx="1051559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First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Second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</a:t>
            </a:r>
            <a:r>
              <a:rPr lang="ru-RU" sz="3000" b="1" i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3000" b="1" i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--</a:t>
            </a:r>
            <a:r>
              <a:rPr lang="ru-RU" sz="3000" b="1" i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i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empty line</a:t>
            </a:r>
            <a:r>
              <a:rPr lang="ru-RU" sz="3000" b="1" i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--&gt;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Third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795" y="1733384"/>
            <a:ext cx="2492828" cy="2543702"/>
          </a:xfrm>
          <a:prstGeom prst="roundRect">
            <a:avLst>
              <a:gd name="adj" fmla="val 1296"/>
            </a:avLst>
          </a:prstGeom>
        </p:spPr>
      </p:pic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6776733" y="2401694"/>
            <a:ext cx="1912334" cy="652770"/>
          </a:xfrm>
          <a:prstGeom prst="wedgeRoundRectCallout">
            <a:avLst>
              <a:gd name="adj1" fmla="val -73118"/>
              <a:gd name="adj2" fmla="val 5611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Comment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72284"/>
          <a:stretch/>
        </p:blipFill>
        <p:spPr>
          <a:xfrm>
            <a:off x="8857795" y="1733384"/>
            <a:ext cx="2492828" cy="705016"/>
          </a:xfrm>
          <a:prstGeom prst="roundRect">
            <a:avLst>
              <a:gd name="adj" fmla="val 1296"/>
            </a:avLst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b="48319"/>
          <a:stretch/>
        </p:blipFill>
        <p:spPr>
          <a:xfrm>
            <a:off x="8857795" y="1733384"/>
            <a:ext cx="2492828" cy="1314616"/>
          </a:xfrm>
          <a:prstGeom prst="roundRect">
            <a:avLst>
              <a:gd name="adj" fmla="val 1296"/>
            </a:avLst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/>
          <a:srcRect b="21358"/>
          <a:stretch/>
        </p:blipFill>
        <p:spPr>
          <a:xfrm>
            <a:off x="8857795" y="1733384"/>
            <a:ext cx="2492828" cy="2000416"/>
          </a:xfrm>
          <a:prstGeom prst="roundRect">
            <a:avLst>
              <a:gd name="adj" fmla="val 1296"/>
            </a:avLst>
          </a:prstGeom>
        </p:spPr>
      </p:pic>
    </p:spTree>
    <p:extLst>
      <p:ext uri="{BB962C8B-B14F-4D97-AF65-F5344CB8AC3E}">
        <p14:creationId xmlns:p14="http://schemas.microsoft.com/office/powerpoint/2010/main" val="100608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three paragraphs and a blank line: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Three paragraph</a:t>
            </a:r>
            <a:r>
              <a:rPr lang="en-GB" dirty="0"/>
              <a:t>s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Blank line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&lt;br/&gt;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&lt;em&gt;</a:t>
            </a:r>
            <a:r>
              <a:rPr lang="en-US" b="1" dirty="0"/>
              <a:t> </a:t>
            </a:r>
            <a:r>
              <a:rPr lang="en-US" dirty="0"/>
              <a:t>tag for emphasizing text (italic font)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Paragraphs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037" y="1295400"/>
            <a:ext cx="30003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911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Paragraphs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47164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&lt;title&gt;Paragraphs&lt;/title&gt;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&lt;h1&gt;Paragraphs&lt;/h1&gt;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&lt;p&gt;&lt;em&gt;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&lt;/em&gt;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paragraph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&lt;p&gt;&lt;em&gt;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&lt;/em&gt;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paragraph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&lt;br/&gt;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&lt;p&gt;&lt;em&gt;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&lt;/em&gt;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paragraph</a:t>
            </a:r>
            <a:r>
              <a:rPr lang="en-US" sz="22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headings.html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39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1" name="Slide Number Placeholder 1"/>
          <p:cNvSpPr txBox="1">
            <a:spLocks/>
          </p:cNvSpPr>
          <p:nvPr/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1218987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2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Bullets and Numbered Lists</a:t>
            </a: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1279410" y="12088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First item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Second item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Third item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1279410" y="39520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&lt;ol&gt;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One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Two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Three</a:t>
            </a: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&lt;/ol&gt;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209" y="1208855"/>
            <a:ext cx="4042244" cy="2370223"/>
          </a:xfrm>
          <a:prstGeom prst="roundRect">
            <a:avLst>
              <a:gd name="adj" fmla="val 1545"/>
            </a:avLst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209" y="3952055"/>
            <a:ext cx="4057284" cy="2372545"/>
          </a:xfrm>
          <a:prstGeom prst="roundRect">
            <a:avLst>
              <a:gd name="adj" fmla="val 1545"/>
            </a:avLst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60985"/>
          <a:stretch/>
        </p:blipFill>
        <p:spPr>
          <a:xfrm>
            <a:off x="7141209" y="1208855"/>
            <a:ext cx="4042244" cy="924746"/>
          </a:xfrm>
          <a:prstGeom prst="roundRect">
            <a:avLst>
              <a:gd name="adj" fmla="val 1545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37289"/>
          <a:stretch/>
        </p:blipFill>
        <p:spPr>
          <a:xfrm>
            <a:off x="7141209" y="1208855"/>
            <a:ext cx="4042244" cy="1486382"/>
          </a:xfrm>
          <a:prstGeom prst="roundRect">
            <a:avLst>
              <a:gd name="adj" fmla="val 1545"/>
            </a:avLst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b="64235"/>
          <a:stretch/>
        </p:blipFill>
        <p:spPr>
          <a:xfrm>
            <a:off x="7141209" y="3952055"/>
            <a:ext cx="4057284" cy="848545"/>
          </a:xfrm>
          <a:prstGeom prst="roundRect">
            <a:avLst>
              <a:gd name="adj" fmla="val 1545"/>
            </a:avLst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b="38541"/>
          <a:stretch/>
        </p:blipFill>
        <p:spPr>
          <a:xfrm>
            <a:off x="7141209" y="3952055"/>
            <a:ext cx="4057284" cy="1458146"/>
          </a:xfrm>
          <a:prstGeom prst="roundRect">
            <a:avLst>
              <a:gd name="adj" fmla="val 1545"/>
            </a:avLst>
          </a:prstGeom>
        </p:spPr>
      </p:pic>
    </p:spTree>
    <p:extLst>
      <p:ext uri="{BB962C8B-B14F-4D97-AF65-F5344CB8AC3E}">
        <p14:creationId xmlns:p14="http://schemas.microsoft.com/office/powerpoint/2010/main" val="2743176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TODO List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My TODO List</a:t>
            </a:r>
          </a:p>
          <a:p>
            <a:pPr lvl="1"/>
            <a:r>
              <a:rPr lang="en-US" dirty="0"/>
              <a:t>List of items: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HTML5 course @ SoftUni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 HTML &amp; CSS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Teddy – birthday present</a:t>
            </a:r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My TODO List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12" y="1447800"/>
            <a:ext cx="4733521" cy="3164854"/>
          </a:xfrm>
          <a:prstGeom prst="roundRect">
            <a:avLst>
              <a:gd name="adj" fmla="val 1204"/>
            </a:avLst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814372" y="5334000"/>
            <a:ext cx="4267200" cy="1066800"/>
          </a:xfrm>
          <a:prstGeom prst="wedgeRoundRectCallout">
            <a:avLst>
              <a:gd name="adj1" fmla="val -26123"/>
              <a:gd name="adj2" fmla="val -92987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chemeClr val="bg1"/>
                </a:solidFill>
                <a:latin typeface="+mn-lt"/>
              </a:rPr>
              <a:t>Hint: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use </a:t>
            </a:r>
            <a:r>
              <a:rPr lang="en-US" sz="2800" b="1" i="1" noProof="1">
                <a:solidFill>
                  <a:schemeClr val="bg1"/>
                </a:solidFill>
                <a:latin typeface="Consolas" panose="020B0609020204030204" pitchFamily="49" charset="0"/>
              </a:rPr>
              <a:t>&amp;ndash;</a:t>
            </a:r>
            <a:r>
              <a:rPr lang="en-US" sz="28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to display the long hyphen </a:t>
            </a:r>
            <a:r>
              <a:rPr lang="en-US" sz="2800" b="1" dirty="0">
                <a:solidFill>
                  <a:schemeClr val="bg1"/>
                </a:solidFill>
                <a:latin typeface="+mn-lt"/>
              </a:rPr>
              <a:t>–</a:t>
            </a:r>
            <a:endParaRPr lang="bg-BG" sz="28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371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My TODO List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47164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&lt;title&gt;TODO List&lt;/title&gt;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&lt;h1&gt;My TODO List&lt;/h1&gt;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latin typeface="Consolas" panose="020B0609020204030204" pitchFamily="49" charset="0"/>
              </a:rPr>
              <a:t>&lt;ul&gt;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latin typeface="Consolas" panose="020B0609020204030204" pitchFamily="49" charset="0"/>
              </a:rPr>
              <a:t>&lt;li&gt;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HTML5 course @ SoftUni</a:t>
            </a:r>
            <a:r>
              <a:rPr lang="en-US" sz="2200" b="1" noProof="1">
                <a:latin typeface="Consolas" panose="020B0609020204030204" pitchFamily="49" charset="0"/>
              </a:rPr>
              <a:t>&lt;/li&gt;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latin typeface="Consolas" panose="020B0609020204030204" pitchFamily="49" charset="0"/>
              </a:rPr>
              <a:t>&lt;li&gt;</a:t>
            </a:r>
            <a:r>
              <a:rPr lang="en-US" sz="22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&lt;!- TODO: Write the rest of the TODO List--&gt;</a:t>
            </a:r>
            <a:r>
              <a:rPr lang="en-US" sz="2200" b="1" noProof="1">
                <a:latin typeface="Consolas" panose="020B0609020204030204" pitchFamily="49" charset="0"/>
              </a:rPr>
              <a:t>&lt;/li&gt;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latin typeface="Consolas" panose="020B0609020204030204" pitchFamily="49" charset="0"/>
              </a:rPr>
              <a:t>&lt;/ul&gt;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53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ZA" dirty="0"/>
              <a:t>Created by using the &lt;a&gt; tag</a:t>
            </a:r>
          </a:p>
          <a:p>
            <a:endParaRPr lang="en-ZA" dirty="0"/>
          </a:p>
          <a:p>
            <a:r>
              <a:rPr lang="en-ZA" dirty="0"/>
              <a:t>The actual address is specified in the </a:t>
            </a:r>
            <a:r>
              <a:rPr lang="en-ZA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href=""</a:t>
            </a:r>
            <a:r>
              <a:rPr lang="en-ZA" dirty="0"/>
              <a:t> attribute</a:t>
            </a:r>
          </a:p>
          <a:p>
            <a:endParaRPr lang="en-ZA" dirty="0"/>
          </a:p>
          <a:p>
            <a:r>
              <a:rPr lang="en-ZA" dirty="0"/>
              <a:t>External hyperlink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471600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5807" y="4716005"/>
            <a:ext cx="1543215" cy="582707"/>
          </a:xfrm>
          <a:prstGeom prst="roundRect">
            <a:avLst>
              <a:gd name="adj" fmla="val 4541"/>
            </a:avLst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31812" y="1878132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&lt;a&gt;&lt;/a&gt;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3267289"/>
            <a:ext cx="10867748" cy="508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</a:p>
        </p:txBody>
      </p:sp>
    </p:spTree>
    <p:extLst>
      <p:ext uri="{BB962C8B-B14F-4D97-AF65-F5344CB8AC3E}">
        <p14:creationId xmlns:p14="http://schemas.microsoft.com/office/powerpoint/2010/main" val="2783053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HTML!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name (bold)&gt;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 am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from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town as link to your town's Web site&gt;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study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&lt;specialty (italic)&gt;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at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&lt;link to SoftUni&gt;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Hello HTML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012" y="1371600"/>
            <a:ext cx="4703380" cy="3144702"/>
          </a:xfrm>
          <a:prstGeom prst="roundRect">
            <a:avLst>
              <a:gd name="adj" fmla="val 1204"/>
            </a:avLst>
          </a:prstGeom>
        </p:spPr>
      </p:pic>
    </p:spTree>
    <p:extLst>
      <p:ext uri="{BB962C8B-B14F-4D97-AF65-F5344CB8AC3E}">
        <p14:creationId xmlns:p14="http://schemas.microsoft.com/office/powerpoint/2010/main" val="4910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ZA" dirty="0"/>
              <a:t>Local hyperlink – link to the same web site</a:t>
            </a:r>
          </a:p>
          <a:p>
            <a:endParaRPr lang="en-ZA" dirty="0"/>
          </a:p>
          <a:p>
            <a:endParaRPr lang="en-ZA" dirty="0"/>
          </a:p>
          <a:p>
            <a:pPr>
              <a:spcBef>
                <a:spcPts val="1800"/>
              </a:spcBef>
            </a:pPr>
            <a:r>
              <a:rPr lang="en-ZA" dirty="0"/>
              <a:t>Local links can point to the same page</a:t>
            </a:r>
          </a:p>
          <a:p>
            <a:endParaRPr lang="en-ZA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Hyperlinks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7884" y="4248925"/>
            <a:ext cx="10867748" cy="14804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 id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ru-RU" sz="28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28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some long text </a:t>
            </a:r>
            <a:r>
              <a:rPr lang="ru-RU" sz="28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--&gt;</a:t>
            </a:r>
            <a:endParaRPr lang="en-US" sz="2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#top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target="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_self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"&gt;top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455612" y="1823037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Review 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612" y="2589696"/>
            <a:ext cx="4848225" cy="704850"/>
          </a:xfrm>
          <a:prstGeom prst="roundRect">
            <a:avLst>
              <a:gd name="adj" fmla="val 8018"/>
            </a:avLst>
          </a:prstGeom>
        </p:spPr>
      </p:pic>
      <p:sp>
        <p:nvSpPr>
          <p:cNvPr id="25" name="Bent Arrow 9"/>
          <p:cNvSpPr/>
          <p:nvPr/>
        </p:nvSpPr>
        <p:spPr>
          <a:xfrm>
            <a:off x="5457483" y="2772482"/>
            <a:ext cx="864005" cy="3392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990012" y="4038600"/>
            <a:ext cx="2815102" cy="2056924"/>
            <a:chOff x="8685212" y="3657600"/>
            <a:chExt cx="3368496" cy="244515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85212" y="3657600"/>
              <a:ext cx="3368496" cy="2445152"/>
            </a:xfrm>
            <a:prstGeom prst="roundRect">
              <a:avLst>
                <a:gd name="adj" fmla="val 3786"/>
              </a:avLst>
            </a:prstGeom>
          </p:spPr>
        </p:pic>
        <p:sp>
          <p:nvSpPr>
            <p:cNvPr id="11" name="Curved Right Arrow 10"/>
            <p:cNvSpPr/>
            <p:nvPr/>
          </p:nvSpPr>
          <p:spPr>
            <a:xfrm flipH="1" flipV="1">
              <a:off x="10514012" y="3898100"/>
              <a:ext cx="387827" cy="196415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5944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92001" y="1905000"/>
            <a:ext cx="11804822" cy="32684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csharp-web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96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three page Web site:</a:t>
            </a:r>
          </a:p>
          <a:p>
            <a:pPr lvl="1"/>
            <a:r>
              <a:rPr lang="en-US" dirty="0"/>
              <a:t>Create page: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home.html</a:t>
            </a:r>
          </a:p>
          <a:p>
            <a:pPr lvl="1"/>
            <a:r>
              <a:rPr lang="en-US" dirty="0"/>
              <a:t>Link it with both: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</a:p>
          <a:p>
            <a:pPr lvl="1"/>
            <a:r>
              <a:rPr lang="en-US" dirty="0"/>
              <a:t>In both files create: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link "</a:t>
            </a:r>
            <a:r>
              <a:rPr lang="en-US" b="1" dirty="0">
                <a:latin typeface="Consolas" panose="020B0609020204030204" pitchFamily="49" charset="0"/>
              </a:rPr>
              <a:t>back to </a:t>
            </a:r>
            <a:r>
              <a:rPr lang="en-US" b="1" u="sng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Website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812" y="2310929"/>
            <a:ext cx="2405559" cy="2516192"/>
          </a:xfrm>
          <a:prstGeom prst="roundRect">
            <a:avLst>
              <a:gd name="adj" fmla="val 3152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2936" y="1447800"/>
            <a:ext cx="3023396" cy="2164496"/>
          </a:xfrm>
          <a:prstGeom prst="roundRect">
            <a:avLst>
              <a:gd name="adj" fmla="val 2585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474" y="3816244"/>
            <a:ext cx="3017858" cy="2149958"/>
          </a:xfrm>
          <a:prstGeom prst="roundRect">
            <a:avLst>
              <a:gd name="adj" fmla="val 2963"/>
            </a:avLst>
          </a:prstGeom>
        </p:spPr>
      </p:pic>
      <p:sp>
        <p:nvSpPr>
          <p:cNvPr id="14" name="Bent Arrow 9"/>
          <p:cNvSpPr/>
          <p:nvPr/>
        </p:nvSpPr>
        <p:spPr>
          <a:xfrm rot="12006408">
            <a:off x="7185109" y="4152583"/>
            <a:ext cx="1000940" cy="1533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7" name="Bent Arrow 9"/>
          <p:cNvSpPr/>
          <p:nvPr/>
        </p:nvSpPr>
        <p:spPr>
          <a:xfrm rot="9578834">
            <a:off x="7160919" y="3219192"/>
            <a:ext cx="1000940" cy="1533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959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360612" y="2113290"/>
            <a:ext cx="4495800" cy="441078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982845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files</a:t>
            </a:r>
            <a:r>
              <a:rPr lang="en-US" sz="3200" dirty="0"/>
              <a:t>, inserted through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5" y="1573976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/&gt;</a:t>
            </a: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408235" y="2873005"/>
            <a:ext cx="3219577" cy="479795"/>
          </a:xfrm>
          <a:prstGeom prst="wedgeRoundRectCallout">
            <a:avLst>
              <a:gd name="adj1" fmla="val -36211"/>
              <a:gd name="adj2" fmla="val -100427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Image URL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8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60612" y="2557006"/>
            <a:ext cx="3657600" cy="441078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982845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files</a:t>
            </a:r>
            <a:r>
              <a:rPr lang="en-US" sz="3200" dirty="0"/>
              <a:t>, inserted through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5" y="1573976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SoftUni logo (blue)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/&gt;</a:t>
            </a: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5027612" y="3268660"/>
            <a:ext cx="3791077" cy="1523999"/>
          </a:xfrm>
          <a:prstGeom prst="wedgeRoundRectCallout">
            <a:avLst>
              <a:gd name="adj1" fmla="val -37248"/>
              <a:gd name="adj2" fmla="val -68169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endParaRPr lang="en-US" sz="2800" dirty="0">
              <a:solidFill>
                <a:srgbClr val="FFFFFF"/>
              </a:solidFill>
            </a:endParaRPr>
          </a:p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Alternative text (displayed if the image fails to load)</a:t>
            </a:r>
          </a:p>
          <a:p>
            <a:pPr algn="ctr" defTabSz="1218987"/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15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93812" y="2971800"/>
            <a:ext cx="2438400" cy="8382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982845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files</a:t>
            </a:r>
            <a:r>
              <a:rPr lang="en-US" sz="3200" dirty="0"/>
              <a:t>, inserted through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5" y="1573976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SoftUni logo (blue)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400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height="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313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441" y="1573975"/>
            <a:ext cx="2705182" cy="2372545"/>
          </a:xfrm>
          <a:prstGeom prst="roundRect">
            <a:avLst>
              <a:gd name="adj" fmla="val 586"/>
            </a:avLst>
          </a:prstGeom>
        </p:spPr>
      </p:pic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589212" y="4099734"/>
            <a:ext cx="3276600" cy="1005666"/>
          </a:xfrm>
          <a:prstGeom prst="wedgeRoundRectCallout">
            <a:avLst>
              <a:gd name="adj1" fmla="val -34110"/>
              <a:gd name="adj2" fmla="val -7598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Image Dimensions (Measured in Pixels)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514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5751599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are given 4 image files: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apple.png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banana.png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kiwi.png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orange.png</a:t>
            </a:r>
          </a:p>
          <a:p>
            <a:r>
              <a:rPr lang="en-US" dirty="0"/>
              <a:t>Create a Web page like </a:t>
            </a:r>
            <a:r>
              <a:rPr lang="en-US" dirty="0" smtClean="0"/>
              <a:t>the   </a:t>
            </a:r>
            <a:r>
              <a:rPr lang="en-US" dirty="0"/>
              <a:t>screenshot on the right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3 paragraphs, each holding 5 images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Fruits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920" y="1295400"/>
            <a:ext cx="4711692" cy="4908470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2171992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1141412" y="2057400"/>
            <a:ext cx="3810000" cy="1295400"/>
          </a:xfrm>
          <a:prstGeom prst="wedgeRoundRectCallout">
            <a:avLst>
              <a:gd name="adj1" fmla="val -34110"/>
              <a:gd name="adj2" fmla="val -75985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Tables are defined with the 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tag</a:t>
            </a:r>
          </a:p>
        </p:txBody>
      </p:sp>
      <p:sp>
        <p:nvSpPr>
          <p:cNvPr id="6" name="Rectangle 5"/>
          <p:cNvSpPr/>
          <p:nvPr/>
        </p:nvSpPr>
        <p:spPr>
          <a:xfrm>
            <a:off x="531812" y="1219200"/>
            <a:ext cx="144780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0245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1141412" y="2330791"/>
            <a:ext cx="3276600" cy="717209"/>
          </a:xfrm>
          <a:prstGeom prst="wedgeRoundRectCallout">
            <a:avLst>
              <a:gd name="adj1" fmla="val -34110"/>
              <a:gd name="adj2" fmla="val -75985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table row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2812" y="1661983"/>
            <a:ext cx="83820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07969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&lt;tr&gt;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Firstname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Lastname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> </a:t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Age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1293812" y="3657600"/>
            <a:ext cx="3429000" cy="838200"/>
          </a:xfrm>
          <a:prstGeom prst="wedgeRoundRectCallout">
            <a:avLst>
              <a:gd name="adj1" fmla="val -32158"/>
              <a:gd name="adj2" fmla="val -8139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table header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2" descr="https://i.gyazo.com/05890eb3beb868415df77cc8874e5a7d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75412" y="3124200"/>
            <a:ext cx="4812626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293812" y="2971800"/>
            <a:ext cx="834154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74510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&lt;tr&gt;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Firstname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Lastname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> </a:t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&lt;th&gt;</a:t>
            </a:r>
            <a:r>
              <a:rPr lang="en-US" sz="2800" b="1" dirty="0">
                <a:latin typeface="Consolas" panose="020B0609020204030204" pitchFamily="49" charset="0"/>
              </a:rPr>
              <a:t>Age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&lt;/tr&gt;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&lt;tr&gt;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 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&lt;td&gt;</a:t>
            </a:r>
            <a:r>
              <a:rPr lang="en-US" sz="2800" b="1" dirty="0">
                <a:latin typeface="Consolas" panose="020B0609020204030204" pitchFamily="49" charset="0"/>
              </a:rPr>
              <a:t>Jill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&lt;td&gt;</a:t>
            </a:r>
            <a:r>
              <a:rPr lang="en-US" sz="2800" b="1" dirty="0">
                <a:latin typeface="Consolas" panose="020B0609020204030204" pitchFamily="49" charset="0"/>
              </a:rPr>
              <a:t>Smith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  <a:r>
              <a:rPr lang="en-US" sz="2800" b="1" dirty="0">
                <a:latin typeface="Consolas" panose="020B0609020204030204" pitchFamily="49" charset="0"/>
              </a:rPr>
              <a:t> </a:t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latin typeface="Consolas" panose="020B0609020204030204" pitchFamily="49" charset="0"/>
              </a:rPr>
              <a:t>    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&lt;td&gt;</a:t>
            </a:r>
            <a:r>
              <a:rPr lang="en-US" sz="2800" b="1" dirty="0">
                <a:latin typeface="Consolas" panose="020B0609020204030204" pitchFamily="49" charset="0"/>
              </a:rPr>
              <a:t>50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latin typeface="Consolas" panose="020B0609020204030204" pitchFamily="49" charset="0"/>
              </a:rPr>
              <a:t>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&lt;/tr&gt;</a:t>
            </a:r>
            <a:r>
              <a:rPr lang="en-US" sz="2800" b="1" dirty="0">
                <a:latin typeface="Consolas" panose="020B0609020204030204" pitchFamily="49" charset="0"/>
              </a:rPr>
              <a:t/>
            </a:r>
            <a:br>
              <a:rPr lang="en-US" sz="2800" b="1" dirty="0">
                <a:latin typeface="Consolas" panose="020B0609020204030204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1370012" y="5686802"/>
            <a:ext cx="3429000" cy="838200"/>
          </a:xfrm>
          <a:prstGeom prst="wedgeRoundRectCallout">
            <a:avLst>
              <a:gd name="adj1" fmla="val -29364"/>
              <a:gd name="adj2" fmla="val -69966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table cell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074" name="Picture 2" descr="https://i.gyazo.com/05890eb3beb868415df77cc8874e5a7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412" y="3124200"/>
            <a:ext cx="4812626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i.gyazo.com/05890eb3beb868415df77cc8874e5a7d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75412" y="3124200"/>
            <a:ext cx="4812626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269866" y="5115666"/>
            <a:ext cx="807833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766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Attributes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05770" y="1138704"/>
            <a:ext cx="11353800" cy="545031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 border="1"&gt;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&lt;th&gt;</a:t>
            </a:r>
            <a:r>
              <a:rPr lang="en-US" sz="2400" b="1" dirty="0">
                <a:latin typeface="Consolas" panose="020B0609020204030204" pitchFamily="49" charset="0"/>
              </a:rPr>
              <a:t>Month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&lt;th&gt;</a:t>
            </a:r>
            <a:r>
              <a:rPr lang="en-US" sz="2400" b="1" dirty="0">
                <a:latin typeface="Consolas" panose="020B0609020204030204" pitchFamily="49" charset="0"/>
              </a:rPr>
              <a:t>Savings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400" b="1" dirty="0">
                <a:latin typeface="Consolas" panose="020B0609020204030204" pitchFamily="49" charset="0"/>
              </a:rPr>
              <a:t>January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400" b="1" dirty="0">
                <a:latin typeface="Consolas" panose="020B0609020204030204" pitchFamily="49" charset="0"/>
              </a:rPr>
              <a:t>$100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400" b="1" dirty="0">
                <a:latin typeface="Consolas" panose="020B0609020204030204" pitchFamily="49" charset="0"/>
              </a:rPr>
              <a:t>February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400" b="1" dirty="0">
                <a:latin typeface="Consolas" panose="020B0609020204030204" pitchFamily="49" charset="0"/>
              </a:rPr>
              <a:t>$80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4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74812" y="1237418"/>
            <a:ext cx="1752600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2551112" y="2057400"/>
            <a:ext cx="3924300" cy="1295400"/>
          </a:xfrm>
          <a:prstGeom prst="wedgeRoundRectCallout">
            <a:avLst>
              <a:gd name="adj1" fmla="val -41102"/>
              <a:gd name="adj2" fmla="val -8570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whether the table border should be visible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 descr="https://i.gyazo.com/8b830a015ccc424f052f6519071b7a6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12" y="3581400"/>
            <a:ext cx="5481144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726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HTML Basics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84212" y="5670550"/>
            <a:ext cx="10958928" cy="854075"/>
          </a:xfrm>
        </p:spPr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is HTML? </a:t>
            </a:r>
            <a:r>
              <a:rPr lang="en-US" dirty="0" smtClean="0"/>
              <a:t>Common </a:t>
            </a:r>
            <a:r>
              <a:rPr lang="en-US" dirty="0"/>
              <a:t>tags in HTML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14" descr="Резултат с изображение за htm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581" y="976467"/>
            <a:ext cx="3509663" cy="350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053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55812" y="2989218"/>
            <a:ext cx="2209800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Attributes (2)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dirty="0">
                <a:latin typeface="Consolas" panose="020B0609020204030204" pitchFamily="49" charset="0"/>
              </a:rPr>
              <a:t>Cell that spans two columns: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&lt;th&gt;</a:t>
            </a:r>
            <a:r>
              <a:rPr lang="en-US" sz="2800" b="1" dirty="0">
                <a:latin typeface="Consolas" panose="020B0609020204030204" pitchFamily="49" charset="0"/>
              </a:rPr>
              <a:t>Name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&lt;th colspan="</a:t>
            </a:r>
            <a:r>
              <a:rPr lang="en-US" sz="2800" b="1" dirty="0">
                <a:latin typeface="Consolas" panose="020B0609020204030204" pitchFamily="49" charset="0"/>
              </a:rPr>
              <a:t>2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dirty="0">
                <a:latin typeface="Consolas" panose="020B0609020204030204" pitchFamily="49" charset="0"/>
              </a:rPr>
              <a:t>Telephone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800" b="1" dirty="0">
                <a:latin typeface="Consolas" panose="020B0609020204030204" pitchFamily="49" charset="0"/>
              </a:rPr>
              <a:t>Bill Gates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800" b="1" dirty="0">
                <a:latin typeface="Consolas" panose="020B0609020204030204" pitchFamily="49" charset="0"/>
              </a:rPr>
              <a:t>55577854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&lt;td&gt;</a:t>
            </a:r>
            <a:r>
              <a:rPr lang="en-US" sz="2800" b="1" dirty="0">
                <a:latin typeface="Consolas" panose="020B0609020204030204" pitchFamily="49" charset="0"/>
              </a:rPr>
              <a:t>55577855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&lt;/tr&gt;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122612" y="1752600"/>
            <a:ext cx="4243659" cy="838200"/>
          </a:xfrm>
          <a:prstGeom prst="wedgeRoundRectCallout">
            <a:avLst>
              <a:gd name="adj1" fmla="val -29621"/>
              <a:gd name="adj2" fmla="val 95562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how many columns the cell will span 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4098" name="Picture 2" descr="https://i.gyazo.com/fbbbe43e50b85188fe38a08ce49c6f4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012" y="3886200"/>
            <a:ext cx="5135971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4189412" y="3276600"/>
            <a:ext cx="3810000" cy="1524000"/>
          </a:xfrm>
          <a:prstGeom prst="straightConnector1">
            <a:avLst/>
          </a:prstGeom>
          <a:ln w="254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611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Attributes (3)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303212" y="901836"/>
            <a:ext cx="11353800" cy="581964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&lt;table&gt;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&lt;th&gt;</a:t>
            </a:r>
            <a:r>
              <a:rPr lang="en-US" sz="2800" b="1" dirty="0">
                <a:latin typeface="Consolas" panose="020B0609020204030204" pitchFamily="49" charset="0"/>
              </a:rPr>
              <a:t>Name: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&lt;td&gt;</a:t>
            </a:r>
            <a:r>
              <a:rPr lang="en-US" sz="2800" b="1" dirty="0">
                <a:latin typeface="Consolas" panose="020B0609020204030204" pitchFamily="49" charset="0"/>
              </a:rPr>
              <a:t>Bill Gates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&lt;th rowspan="</a:t>
            </a:r>
            <a:r>
              <a:rPr lang="en-US" sz="2800" b="1" dirty="0">
                <a:latin typeface="Consolas" panose="020B0609020204030204" pitchFamily="49" charset="0"/>
              </a:rPr>
              <a:t>2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dirty="0">
                <a:latin typeface="Consolas" panose="020B0609020204030204" pitchFamily="49" charset="0"/>
              </a:rPr>
              <a:t>Telephone: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&lt;/th&gt;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&lt;td&gt;</a:t>
            </a:r>
            <a:r>
              <a:rPr lang="en-US" sz="2800" b="1" dirty="0">
                <a:latin typeface="Consolas" panose="020B0609020204030204" pitchFamily="49" charset="0"/>
              </a:rPr>
              <a:t>55577854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&lt;td&gt;</a:t>
            </a:r>
            <a:r>
              <a:rPr lang="en-US" sz="2800" b="1" dirty="0">
                <a:latin typeface="Consolas" panose="020B0609020204030204" pitchFamily="49" charset="0"/>
              </a:rPr>
              <a:t>55577855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&lt;/td&gt;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&lt;/tr&gt;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&lt;/table&gt;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858282" y="4444552"/>
            <a:ext cx="4243659" cy="838200"/>
          </a:xfrm>
          <a:prstGeom prst="wedgeRoundRectCallout">
            <a:avLst>
              <a:gd name="adj1" fmla="val -41901"/>
              <a:gd name="adj2" fmla="val -10502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how many rows the cell will span </a:t>
            </a:r>
            <a:endParaRPr lang="en-US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79612" y="3621157"/>
            <a:ext cx="2209800" cy="381000"/>
          </a:xfrm>
          <a:prstGeom prst="rect">
            <a:avLst/>
          </a:prstGeom>
          <a:solidFill>
            <a:schemeClr val="tx2">
              <a:alpha val="3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1026" name="Picture 2" descr="https://i.gyazo.com/c048e842d7f311efb31e17dcd1c8e34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2228945"/>
            <a:ext cx="49911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V="1">
            <a:off x="3427412" y="2819400"/>
            <a:ext cx="2743200" cy="801757"/>
          </a:xfrm>
          <a:prstGeom prst="straightConnector1">
            <a:avLst/>
          </a:prstGeom>
          <a:ln w="254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729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in the screenshot: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receipt.html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SoftUni Store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Hints:</a:t>
            </a:r>
          </a:p>
          <a:p>
            <a:pPr lvl="1"/>
            <a:r>
              <a:rPr lang="en-US" dirty="0"/>
              <a:t>Use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colspan</a:t>
            </a:r>
            <a:r>
              <a:rPr lang="en-US" dirty="0"/>
              <a:t>  attribute for the last rows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&amp;copy; </a:t>
            </a:r>
            <a:r>
              <a:rPr lang="en-US" dirty="0"/>
              <a:t>for the copyright sign on the last row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Receipt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087"/>
          <a:stretch/>
        </p:blipFill>
        <p:spPr>
          <a:xfrm>
            <a:off x="6780212" y="2057400"/>
            <a:ext cx="4653341" cy="27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57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Receipt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48406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&lt;title&gt;TODO List&lt;/title&gt;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dirty="0">
                <a:latin typeface="Consolas" panose="020B0609020204030204" pitchFamily="49" charset="0"/>
              </a:rPr>
              <a:t>&lt;table border="1"&gt;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dirty="0">
                <a:latin typeface="Consolas" panose="020B0609020204030204" pitchFamily="49" charset="0"/>
              </a:rPr>
              <a:t>&lt;tr&gt;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dirty="0">
                <a:latin typeface="Consolas" panose="020B0609020204030204" pitchFamily="49" charset="0"/>
              </a:rPr>
              <a:t>&lt;th&gt;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 / Description</a:t>
            </a:r>
            <a:r>
              <a:rPr lang="en-US" sz="2200" b="1" dirty="0">
                <a:latin typeface="Consolas" panose="020B0609020204030204" pitchFamily="49" charset="0"/>
              </a:rPr>
              <a:t>&lt;/th&gt;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dirty="0">
                <a:latin typeface="Consolas" panose="020B0609020204030204" pitchFamily="49" charset="0"/>
              </a:rPr>
              <a:t>&lt;th&gt;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Qty.</a:t>
            </a:r>
            <a:r>
              <a:rPr lang="en-US" sz="2200" b="1" dirty="0">
                <a:latin typeface="Consolas" panose="020B0609020204030204" pitchFamily="49" charset="0"/>
              </a:rPr>
              <a:t>&lt;/th&gt;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dirty="0">
                <a:latin typeface="Consolas" panose="020B0609020204030204" pitchFamily="49" charset="0"/>
              </a:rPr>
              <a:t>&lt;th&gt;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Price</a:t>
            </a:r>
            <a:r>
              <a:rPr lang="en-US" sz="2200" b="1" dirty="0">
                <a:latin typeface="Consolas" panose="020B0609020204030204" pitchFamily="49" charset="0"/>
              </a:rPr>
              <a:t>&lt;/th&gt;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dirty="0">
                <a:latin typeface="Consolas" panose="020B0609020204030204" pitchFamily="49" charset="0"/>
              </a:rPr>
              <a:t>&lt;th&gt;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Cost</a:t>
            </a:r>
            <a:r>
              <a:rPr lang="en-US" sz="2200" b="1" dirty="0">
                <a:latin typeface="Consolas" panose="020B0609020204030204" pitchFamily="49" charset="0"/>
              </a:rPr>
              <a:t>&lt;/th&gt;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latin typeface="Consolas" panose="020B0609020204030204" pitchFamily="49" charset="0"/>
              </a:rPr>
              <a:t>&lt;/tr&gt; </a:t>
            </a:r>
            <a:r>
              <a:rPr lang="ru-RU" sz="2200" b="1" i="1" dirty="0">
                <a:latin typeface="Consolas" panose="020B0609020204030204" pitchFamily="49" charset="0"/>
              </a:rPr>
              <a:t>&lt;!</a:t>
            </a:r>
            <a:r>
              <a:rPr lang="en-US" sz="2200" b="1" i="1" dirty="0">
                <a:latin typeface="Consolas" panose="020B0609020204030204" pitchFamily="49" charset="0"/>
              </a:rPr>
              <a:t>–</a:t>
            </a:r>
            <a:r>
              <a:rPr lang="ru-RU" sz="2200" b="1" i="1" dirty="0">
                <a:latin typeface="Consolas" panose="020B0609020204030204" pitchFamily="49" charset="0"/>
              </a:rPr>
              <a:t> </a:t>
            </a:r>
            <a:r>
              <a:rPr lang="en-US" sz="2200" b="1" i="1" dirty="0">
                <a:latin typeface="Consolas" panose="020B0609020204030204" pitchFamily="49" charset="0"/>
              </a:rPr>
              <a:t>Code continues on next slide </a:t>
            </a:r>
            <a:r>
              <a:rPr lang="ru-RU" sz="2200" b="1" i="1" dirty="0">
                <a:latin typeface="Consolas" panose="020B0609020204030204" pitchFamily="49" charset="0"/>
              </a:rPr>
              <a:t>--&gt;</a:t>
            </a:r>
            <a:endParaRPr lang="en-US" sz="22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receipt.html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41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Receipt – Solution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151121"/>
            <a:ext cx="11620597" cy="53738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dirty="0">
                <a:latin typeface="Consolas" panose="020B0609020204030204" pitchFamily="49" charset="0"/>
              </a:rPr>
              <a:t>  </a:t>
            </a:r>
            <a:r>
              <a:rPr lang="en-US" sz="2200" b="1" dirty="0">
                <a:latin typeface="Consolas" panose="020B0609020204030204" pitchFamily="49" charset="0"/>
              </a:rPr>
              <a:t>. . .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  &lt;tr&gt;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dirty="0">
                <a:latin typeface="Consolas" panose="020B0609020204030204" pitchFamily="49" charset="0"/>
              </a:rPr>
              <a:t>      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&lt;!</a:t>
            </a:r>
            <a:r>
              <a:rPr lang="en-US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–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TODO: Write the first two rows of the receipt 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--&gt;</a:t>
            </a:r>
            <a:endParaRPr lang="en-US" sz="2200" b="1" i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2200" b="1" noProof="1">
                <a:latin typeface="Consolas" panose="020B0609020204030204" pitchFamily="49" charset="0"/>
              </a:rPr>
              <a:t>&lt;/tr&gt;</a:t>
            </a:r>
            <a:r>
              <a:rPr lang="en-US" sz="2200" b="1" dirty="0">
                <a:latin typeface="Consolas" panose="020B0609020204030204" pitchFamily="49" charset="0"/>
              </a:rPr>
              <a:t>   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  &lt;tr&gt;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dirty="0">
                <a:latin typeface="Consolas" panose="020B0609020204030204" pitchFamily="49" charset="0"/>
              </a:rPr>
              <a:t>      </a:t>
            </a:r>
            <a:r>
              <a:rPr lang="en-US" sz="2200" b="1" dirty="0">
                <a:latin typeface="Consolas" panose="020B0609020204030204" pitchFamily="49" charset="0"/>
              </a:rPr>
              <a:t>&lt;th colspan="3"&gt;Subtotal&lt;/th&gt;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    &lt;td&gt;$110.00&lt;/td&gt;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2200" b="1" noProof="1">
                <a:latin typeface="Consolas" panose="020B0609020204030204" pitchFamily="49" charset="0"/>
              </a:rPr>
              <a:t>&lt;/tr&gt;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&lt;!</a:t>
            </a:r>
            <a:r>
              <a:rPr lang="en-US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–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TODO: Write the Tax and Grand Total rows </a:t>
            </a:r>
            <a:r>
              <a:rPr lang="ru-RU" sz="2200" b="1" i="1" dirty="0">
                <a:solidFill>
                  <a:schemeClr val="bg1"/>
                </a:solidFill>
                <a:latin typeface="Consolas" panose="020B0609020204030204" pitchFamily="49" charset="0"/>
              </a:rPr>
              <a:t>--&gt;</a:t>
            </a:r>
            <a:endParaRPr lang="en-US" sz="2200" b="1" i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i="1" dirty="0">
                <a:latin typeface="Consolas" panose="020B0609020204030204" pitchFamily="49" charset="0"/>
              </a:rPr>
              <a:t>    </a:t>
            </a:r>
            <a:r>
              <a:rPr lang="en-US" sz="2200" b="1" dirty="0">
                <a:latin typeface="Consolas" panose="020B0609020204030204" pitchFamily="49" charset="0"/>
              </a:rPr>
              <a:t>&lt;tr&gt;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    &lt;td colspan="4"&gt;&lt;em&gt;&amp;copy; 2017 &amp;ndash; SoftUni Store&lt;/em&gt;&lt;/td&gt;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  &lt;/tr&gt;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  &lt;/table&gt;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dirty="0">
                <a:latin typeface="Consolas" panose="020B0609020204030204" pitchFamily="49" charset="0"/>
              </a:rPr>
              <a:t>&lt;/body&gt;</a:t>
            </a:r>
            <a:br>
              <a:rPr lang="en-US" sz="2200" b="1" dirty="0">
                <a:latin typeface="Consolas" panose="020B0609020204030204" pitchFamily="49" charset="0"/>
              </a:rPr>
            </a:br>
            <a:r>
              <a:rPr lang="en-US" sz="2200" b="1" dirty="0">
                <a:latin typeface="Consolas" panose="020B0609020204030204" pitchFamily="49" charset="0"/>
              </a:rPr>
              <a:t>&lt;/html&gt;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dirty="0">
              <a:latin typeface="Consolas" panose="020B0609020204030204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i="1" dirty="0">
              <a:latin typeface="Consolas" panose="020B0609020204030204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i="1" dirty="0">
                <a:latin typeface="Consolas" panose="020B0609020204030204" pitchFamily="49" charset="0"/>
              </a:rPr>
              <a:t>   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dirty="0">
              <a:latin typeface="Consolas" panose="020B0609020204030204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55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4294967295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 forms </a:t>
            </a:r>
            <a:r>
              <a:rPr lang="en-US" dirty="0"/>
              <a:t>allow user to fill data</a:t>
            </a:r>
            <a:br>
              <a:rPr lang="en-US" dirty="0"/>
            </a:br>
            <a:r>
              <a:rPr lang="en-US" dirty="0"/>
              <a:t>and send it to the server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Input fields </a:t>
            </a:r>
            <a:r>
              <a:rPr lang="en-US" dirty="0"/>
              <a:t>can hold text, number,</a:t>
            </a:r>
            <a:br>
              <a:rPr lang="en-US" dirty="0"/>
            </a:br>
            <a:r>
              <a:rPr lang="en-US" dirty="0"/>
              <a:t>date, radio button, checkbox, …</a:t>
            </a:r>
          </a:p>
          <a:p>
            <a:r>
              <a:rPr lang="en-US" dirty="0"/>
              <a:t>Creating a contact form: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7236" y="4267200"/>
            <a:ext cx="1067117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name="lastname"&gt;&lt;br&gt;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7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7926"/>
          <a:stretch/>
        </p:blipFill>
        <p:spPr>
          <a:xfrm>
            <a:off x="8080555" y="1324614"/>
            <a:ext cx="3352800" cy="2819400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3292086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69707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form: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First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Submit Button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&lt;input type="text"/&gt; </a:t>
            </a:r>
            <a:r>
              <a:rPr lang="en-US" dirty="0"/>
              <a:t>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&lt;input type="submit"/&gt;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Forms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6163"/>
          <a:stretch/>
        </p:blipFill>
        <p:spPr>
          <a:xfrm>
            <a:off x="7618412" y="1524000"/>
            <a:ext cx="3797804" cy="3254740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4470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Live Problems in Class (Lab)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Basic HTML Tags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847" y="1369986"/>
            <a:ext cx="4479403" cy="2994950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62" y="838200"/>
            <a:ext cx="4036118" cy="2698567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528" y="2977959"/>
            <a:ext cx="2570480" cy="1676400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5660" y="1525788"/>
            <a:ext cx="2971800" cy="3095914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835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8012" y="6096000"/>
            <a:ext cx="10958928" cy="271219"/>
          </a:xfrm>
        </p:spPr>
        <p:txBody>
          <a:bodyPr/>
          <a:lstStyle/>
          <a:p>
            <a:r>
              <a:rPr lang="en-US" sz="4000" dirty="0"/>
              <a:t>Commonly Used Elements When Making Forms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46412" y="4697816"/>
            <a:ext cx="6324600" cy="820738"/>
          </a:xfrm>
        </p:spPr>
        <p:txBody>
          <a:bodyPr>
            <a:noAutofit/>
          </a:bodyPr>
          <a:lstStyle/>
          <a:p>
            <a:r>
              <a:rPr lang="en-US" sz="5400" dirty="0"/>
              <a:t>HTML Form Elements</a:t>
            </a:r>
            <a:endParaRPr lang="en-US" sz="5400" dirty="0"/>
          </a:p>
        </p:txBody>
      </p:sp>
      <p:pic>
        <p:nvPicPr>
          <p:cNvPr id="2052" name="Picture 4" descr="Резултат с изображение за html form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617" y="838200"/>
            <a:ext cx="6361718" cy="364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184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83BE665-5113-4002-AC39-F1304DB1B60D}"/>
              </a:ext>
            </a:extLst>
          </p:cNvPr>
          <p:cNvSpPr/>
          <p:nvPr/>
        </p:nvSpPr>
        <p:spPr>
          <a:xfrm>
            <a:off x="2208212" y="2103620"/>
            <a:ext cx="228600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(1)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&lt;p&gt;First name:&lt;/p&gt;</a:t>
            </a:r>
          </a:p>
          <a:p>
            <a:r>
              <a:rPr lang="en-US" sz="2800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value="First Name" /&gt;</a:t>
            </a: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dirty="0">
                <a:solidFill>
                  <a:srgbClr val="FBEEC9"/>
                </a:solidFill>
              </a:rPr>
              <a:t>. . 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9A4BA6-A953-4BE0-A514-925D94A639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407"/>
          <a:stretch/>
        </p:blipFill>
        <p:spPr>
          <a:xfrm>
            <a:off x="7004766" y="1447801"/>
            <a:ext cx="3966446" cy="2057400"/>
          </a:xfrm>
          <a:prstGeom prst="rect">
            <a:avLst/>
          </a:prstGeom>
        </p:spPr>
      </p:pic>
      <p:sp>
        <p:nvSpPr>
          <p:cNvPr id="8" name="AutoShape 25">
            <a:extLst>
              <a:ext uri="{FF2B5EF4-FFF2-40B4-BE49-F238E27FC236}">
                <a16:creationId xmlns:a16="http://schemas.microsoft.com/office/drawing/2014/main" id="{55657ECE-D8EB-462E-B646-6FD01F473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0212" y="3454253"/>
            <a:ext cx="3810000" cy="734952"/>
          </a:xfrm>
          <a:prstGeom prst="wedgeRoundRectCallout">
            <a:avLst>
              <a:gd name="adj1" fmla="val -48667"/>
              <a:gd name="adj2" fmla="val -169850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text input field</a:t>
            </a:r>
          </a:p>
        </p:txBody>
      </p:sp>
    </p:spTree>
    <p:extLst>
      <p:ext uri="{BB962C8B-B14F-4D97-AF65-F5344CB8AC3E}">
        <p14:creationId xmlns:p14="http://schemas.microsoft.com/office/powerpoint/2010/main" val="1519688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HTML?</a:t>
            </a:r>
            <a:endParaRPr lang="bg-BG" dirty="0"/>
          </a:p>
        </p:txBody>
      </p:sp>
      <p:sp>
        <p:nvSpPr>
          <p:cNvPr id="460805" name="Rectangle 5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en-US" dirty="0"/>
              <a:t>HTML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arkup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anguage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ts val="3600"/>
              </a:lnSpc>
            </a:pPr>
            <a:r>
              <a:rPr lang="en-US" dirty="0"/>
              <a:t>A notation for describing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document structure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(semantic markup)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formatting </a:t>
            </a:r>
            <a:r>
              <a:rPr lang="en-US" dirty="0"/>
              <a:t>(presentation markup)</a:t>
            </a:r>
          </a:p>
          <a:p>
            <a:pPr>
              <a:defRPr/>
            </a:pPr>
            <a:r>
              <a:rPr lang="en-US" dirty="0"/>
              <a:t>The markup tags provide meta-information about the page </a:t>
            </a:r>
            <a:r>
              <a:rPr lang="en-US" dirty="0" smtClean="0"/>
              <a:t>      content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define its structure</a:t>
            </a:r>
          </a:p>
          <a:p>
            <a:pPr>
              <a:defRPr/>
            </a:pPr>
            <a:r>
              <a:rPr lang="en-US" dirty="0"/>
              <a:t>A HTML document consists of many tags (with nesting)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2050" name="Picture 2" descr="http://www.iconhot.com/icon/png/coded/512/page-html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42412" y="1524000"/>
            <a:ext cx="1573415" cy="185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357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293812" y="2514600"/>
            <a:ext cx="365760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(1)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&lt;p&gt;First name:&lt;/p&gt;</a:t>
            </a:r>
          </a:p>
          <a:p>
            <a:r>
              <a:rPr lang="en-US" sz="2800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value="First 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</a:p>
          <a:p>
            <a:endParaRPr lang="en-US" sz="2800" noProof="1">
              <a:solidFill>
                <a:srgbClr val="FBEEC9"/>
              </a:solidFill>
            </a:endParaRPr>
          </a:p>
          <a:p>
            <a:endParaRPr lang="en-US" sz="2800" b="1" dirty="0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800" noProof="1">
              <a:solidFill>
                <a:srgbClr val="FBEEC9"/>
              </a:solidFill>
            </a:endParaRPr>
          </a:p>
          <a:p>
            <a:endParaRPr lang="en-US" sz="2800" b="1" dirty="0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800" noProof="1">
              <a:solidFill>
                <a:srgbClr val="FBEEC9"/>
              </a:solidFill>
            </a:endParaRPr>
          </a:p>
          <a:p>
            <a:endParaRPr lang="en-US" sz="2800" b="1" dirty="0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dirty="0">
                <a:solidFill>
                  <a:srgbClr val="FBEEC9"/>
                </a:solidFill>
              </a:rPr>
              <a:t>. . .</a:t>
            </a: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647920" y="3731458"/>
            <a:ext cx="3356846" cy="1744211"/>
          </a:xfrm>
          <a:prstGeom prst="wedgeRoundRectCallout">
            <a:avLst>
              <a:gd name="adj1" fmla="val -90830"/>
              <a:gd name="adj2" fmla="val -89731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Default text displayed in the input field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b="48407"/>
          <a:stretch/>
        </p:blipFill>
        <p:spPr>
          <a:xfrm>
            <a:off x="7004766" y="1447801"/>
            <a:ext cx="3966446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3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217612" y="3810000"/>
            <a:ext cx="464820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(1)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&lt;p&gt;First name:&lt;/p&gt;</a:t>
            </a:r>
          </a:p>
          <a:p>
            <a:r>
              <a:rPr lang="en-US" sz="2800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value="First 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&lt;p&gt;Last name:&lt;/p&gt;</a:t>
            </a:r>
          </a:p>
          <a:p>
            <a:r>
              <a:rPr lang="en-US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placeholder="Last 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</a:p>
          <a:p>
            <a:endParaRPr lang="en-US" sz="2800" dirty="0">
              <a:solidFill>
                <a:srgbClr val="FBEEC9"/>
              </a:solidFill>
            </a:endParaRPr>
          </a:p>
          <a:p>
            <a:endParaRPr lang="en-US" sz="2800" dirty="0">
              <a:solidFill>
                <a:srgbClr val="FBEEC9"/>
              </a:solidFill>
            </a:endParaRPr>
          </a:p>
          <a:p>
            <a:endParaRPr lang="en-US" sz="2800" dirty="0">
              <a:solidFill>
                <a:srgbClr val="FBEEC9"/>
              </a:solidFill>
            </a:endParaRPr>
          </a:p>
          <a:p>
            <a:r>
              <a:rPr lang="bg-BG" sz="2800" dirty="0">
                <a:solidFill>
                  <a:srgbClr val="FBEEC9"/>
                </a:solidFill>
              </a:rPr>
              <a:t>  </a:t>
            </a:r>
            <a:r>
              <a:rPr lang="en-US" sz="2800" dirty="0">
                <a:solidFill>
                  <a:srgbClr val="FBEEC9"/>
                </a:solidFill>
              </a:rPr>
              <a:t>. . .</a:t>
            </a:r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2665412" y="4984564"/>
            <a:ext cx="4800600" cy="1219200"/>
          </a:xfrm>
          <a:prstGeom prst="wedgeRoundRectCallout">
            <a:avLst>
              <a:gd name="adj1" fmla="val -56280"/>
              <a:gd name="adj2" fmla="val -10740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Placeholder text which gets removed upon user input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b="48407"/>
          <a:stretch/>
        </p:blipFill>
        <p:spPr>
          <a:xfrm>
            <a:off x="7004766" y="1447801"/>
            <a:ext cx="3966446" cy="205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23566"/>
          <a:stretch/>
        </p:blipFill>
        <p:spPr>
          <a:xfrm>
            <a:off x="7004766" y="1447801"/>
            <a:ext cx="3966446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3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059622" y="4686954"/>
            <a:ext cx="3120390" cy="474789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b="23566"/>
          <a:stretch/>
        </p:blipFill>
        <p:spPr>
          <a:xfrm>
            <a:off x="7004766" y="1447801"/>
            <a:ext cx="3966446" cy="304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(1)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&lt;p&gt;First name:&lt;/p&gt;</a:t>
            </a:r>
          </a:p>
          <a:p>
            <a:r>
              <a:rPr lang="en-US" sz="2800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value="First 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&lt;p&gt;Last name:&lt;/p&gt;</a:t>
            </a:r>
          </a:p>
          <a:p>
            <a:r>
              <a:rPr lang="en-US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type="text"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placeholder="Last 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&lt;p&gt;Password:&lt;/p&gt;</a:t>
            </a:r>
          </a:p>
          <a:p>
            <a:r>
              <a:rPr lang="en-US" b="0" dirty="0">
                <a:effectLst/>
              </a:rPr>
              <a:t>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&lt;input type="password" 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  placeholder="Password" /&gt;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  <a:cs typeface="+mn-cs"/>
              </a:rPr>
              <a:t>  </a:t>
            </a:r>
            <a:r>
              <a:rPr lang="ru-RU" sz="2800" i="1" dirty="0">
                <a:solidFill>
                  <a:schemeClr val="bg1"/>
                </a:solidFill>
                <a:effectLst/>
              </a:rPr>
              <a:t>&lt;!</a:t>
            </a:r>
            <a:r>
              <a:rPr lang="en-US" sz="2800" i="1" dirty="0">
                <a:solidFill>
                  <a:schemeClr val="bg1"/>
                </a:solidFill>
                <a:effectLst/>
              </a:rPr>
              <a:t>–</a:t>
            </a:r>
            <a:r>
              <a:rPr lang="ru-RU" sz="2800" i="1" dirty="0">
                <a:solidFill>
                  <a:schemeClr val="bg1"/>
                </a:solidFill>
                <a:effectLst/>
              </a:rPr>
              <a:t> </a:t>
            </a:r>
            <a:r>
              <a:rPr lang="en-US" sz="2800" i="1" dirty="0">
                <a:solidFill>
                  <a:schemeClr val="bg1"/>
                </a:solidFill>
                <a:effectLst/>
              </a:rPr>
              <a:t>Code continues on next slide </a:t>
            </a:r>
            <a:r>
              <a:rPr lang="ru-RU" sz="2800" i="1" dirty="0">
                <a:solidFill>
                  <a:schemeClr val="bg1"/>
                </a:solidFill>
                <a:effectLst/>
              </a:rPr>
              <a:t>--&gt;</a:t>
            </a:r>
            <a:endParaRPr lang="en-US" sz="2800" i="1" dirty="0">
              <a:solidFill>
                <a:schemeClr val="bg1"/>
              </a:solidFill>
              <a:effectLst/>
            </a:endParaRPr>
          </a:p>
          <a:p>
            <a:r>
              <a:rPr lang="en-US" sz="2800" i="1" dirty="0">
                <a:solidFill>
                  <a:schemeClr val="bg1"/>
                </a:solidFill>
                <a:effectLst/>
                <a:cs typeface="+mn-cs"/>
              </a:rPr>
              <a:t>  </a:t>
            </a:r>
            <a:r>
              <a:rPr lang="en-US" sz="2800" dirty="0">
                <a:solidFill>
                  <a:schemeClr val="bg1"/>
                </a:solidFill>
                <a:effectLst/>
              </a:rPr>
              <a:t>. . .</a:t>
            </a: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2055812" y="2971800"/>
            <a:ext cx="3810000" cy="1385558"/>
          </a:xfrm>
          <a:prstGeom prst="wedgeRoundRectCallout">
            <a:avLst>
              <a:gd name="adj1" fmla="val -8561"/>
              <a:gd name="adj2" fmla="val 78910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Defines a password input field (input text gets masked with </a:t>
            </a:r>
            <a:r>
              <a:rPr lang="en-US" dirty="0"/>
              <a:t>● or *</a:t>
            </a:r>
            <a:r>
              <a:rPr lang="en-US" sz="2800" dirty="0">
                <a:solidFill>
                  <a:srgbClr val="FFFFFF"/>
                </a:solidFill>
              </a:rPr>
              <a:t>)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b="23566"/>
          <a:stretch/>
        </p:blipFill>
        <p:spPr>
          <a:xfrm>
            <a:off x="7004766" y="1443012"/>
            <a:ext cx="3966446" cy="304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754" y="1443011"/>
            <a:ext cx="3964457" cy="398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9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6FFA2F-35DC-407B-A623-A18C3089A05D}"/>
              </a:ext>
            </a:extLst>
          </p:cNvPr>
          <p:cNvSpPr/>
          <p:nvPr/>
        </p:nvSpPr>
        <p:spPr>
          <a:xfrm>
            <a:off x="4799012" y="2145539"/>
            <a:ext cx="2590800" cy="369062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D30A0C-E5D0-4670-951A-43E8C5BEAB3D}"/>
              </a:ext>
            </a:extLst>
          </p:cNvPr>
          <p:cNvSpPr/>
          <p:nvPr/>
        </p:nvSpPr>
        <p:spPr>
          <a:xfrm>
            <a:off x="2208212" y="2133601"/>
            <a:ext cx="2438400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. . .</a:t>
            </a:r>
          </a:p>
          <a:p>
            <a:r>
              <a:rPr lang="en-US" sz="2800" b="1" noProof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effectLst/>
              </a:rPr>
              <a:t>&lt;p&gt;Gender:&lt;/p&gt;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Female&lt;br/&gt;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Other&lt;br/&gt;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</a:t>
            </a:r>
            <a:endParaRPr lang="en-US" sz="2800" dirty="0">
              <a:solidFill>
                <a:srgbClr val="FBEEC9"/>
              </a:solidFill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940BD0-8814-4A3E-AC8C-6B2D9E614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200"/>
          <a:stretch/>
        </p:blipFill>
        <p:spPr>
          <a:xfrm>
            <a:off x="8505185" y="3730629"/>
            <a:ext cx="2952750" cy="1908171"/>
          </a:xfrm>
          <a:prstGeom prst="rect">
            <a:avLst/>
          </a:prstGeom>
        </p:spPr>
      </p:pic>
      <p:sp>
        <p:nvSpPr>
          <p:cNvPr id="8" name="AutoShape 25">
            <a:extLst>
              <a:ext uri="{FF2B5EF4-FFF2-40B4-BE49-F238E27FC236}">
                <a16:creationId xmlns:a16="http://schemas.microsoft.com/office/drawing/2014/main" id="{DA3D9213-1343-4FBB-A331-773E02E4B0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6412" y="2890329"/>
            <a:ext cx="3352800" cy="840300"/>
          </a:xfrm>
          <a:prstGeom prst="wedgeRoundRectCallout">
            <a:avLst>
              <a:gd name="adj1" fmla="val -37352"/>
              <a:gd name="adj2" fmla="val -9320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radio button</a:t>
            </a:r>
          </a:p>
        </p:txBody>
      </p:sp>
      <p:sp>
        <p:nvSpPr>
          <p:cNvPr id="10" name="AutoShape 25">
            <a:extLst>
              <a:ext uri="{FF2B5EF4-FFF2-40B4-BE49-F238E27FC236}">
                <a16:creationId xmlns:a16="http://schemas.microsoft.com/office/drawing/2014/main" id="{BF55DDF8-4EC6-48A3-920F-49954B1A9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4212" y="929937"/>
            <a:ext cx="5791200" cy="840300"/>
          </a:xfrm>
          <a:prstGeom prst="wedgeRoundRectCallout">
            <a:avLst>
              <a:gd name="adj1" fmla="val -32948"/>
              <a:gd name="adj2" fmla="val 95179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NOTE: All radio buttons of a group MUST share the same name</a:t>
            </a:r>
          </a:p>
        </p:txBody>
      </p:sp>
    </p:spTree>
    <p:extLst>
      <p:ext uri="{BB962C8B-B14F-4D97-AF65-F5344CB8AC3E}">
        <p14:creationId xmlns:p14="http://schemas.microsoft.com/office/powerpoint/2010/main" val="3913811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284412" y="3886200"/>
            <a:ext cx="2971800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en-US" sz="2800" b="1" noProof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effectLst/>
              </a:rPr>
              <a:t>&lt;p&gt;Gender:&lt;/p&gt;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&lt;input type="radio" name="gender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&lt;input type="radio" name="gender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Female&lt;br/&gt;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&lt;input type="radio" name="gender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Other&lt;br/&gt;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</a:t>
            </a:r>
            <a:r>
              <a:rPr lang="en-US" sz="2800" dirty="0">
                <a:solidFill>
                  <a:schemeClr val="bg1"/>
                </a:solidFill>
                <a:effectLst/>
              </a:rPr>
              <a:t>&lt;p&gt;What transport do you use:&lt;/p&gt;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/>
            </a:r>
            <a:b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</a:b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&lt;input type="checkbox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/&gt; </a:t>
            </a:r>
            <a:r>
              <a:rPr lang="en-US" sz="2800" dirty="0">
                <a:solidFill>
                  <a:schemeClr val="bg1"/>
                </a:solidFill>
                <a:effectLst/>
              </a:rPr>
              <a:t>I have a bike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</a:rPr>
              <a:t>  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  &lt;input type="checkbox"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cs typeface="+mn-cs"/>
              </a:rPr>
              <a:t>&gt; </a:t>
            </a:r>
            <a:r>
              <a:rPr lang="en-US" sz="2800" dirty="0">
                <a:solidFill>
                  <a:schemeClr val="bg1"/>
                </a:solidFill>
                <a:effectLst/>
              </a:rPr>
              <a:t>I have a car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</a:rPr>
              <a:t>  </a:t>
            </a: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cs typeface="+mn-cs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36200"/>
          <a:stretch/>
        </p:blipFill>
        <p:spPr>
          <a:xfrm>
            <a:off x="8505185" y="3730629"/>
            <a:ext cx="2952750" cy="19081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0722"/>
          <a:stretch/>
        </p:blipFill>
        <p:spPr>
          <a:xfrm>
            <a:off x="8505185" y="3730629"/>
            <a:ext cx="2952750" cy="2670171"/>
          </a:xfrm>
          <a:prstGeom prst="rect">
            <a:avLst/>
          </a:prstGeom>
        </p:spPr>
      </p:pic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1674812" y="2667000"/>
            <a:ext cx="4086225" cy="840300"/>
          </a:xfrm>
          <a:prstGeom prst="wedgeRoundRectCallout">
            <a:avLst>
              <a:gd name="adj1" fmla="val 4076"/>
              <a:gd name="adj2" fmla="val 97519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checkbox</a:t>
            </a:r>
          </a:p>
        </p:txBody>
      </p:sp>
    </p:spTree>
    <p:extLst>
      <p:ext uri="{BB962C8B-B14F-4D97-AF65-F5344CB8AC3E}">
        <p14:creationId xmlns:p14="http://schemas.microsoft.com/office/powerpoint/2010/main" val="1841755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025066" y="5562600"/>
            <a:ext cx="2745746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Input Types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5770" y="1138704"/>
            <a:ext cx="113538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. . .</a:t>
            </a:r>
          </a:p>
          <a:p>
            <a:r>
              <a:rPr lang="en-US" sz="2800" b="1" noProof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effectLst/>
              </a:rPr>
              <a:t>&lt;p&gt;Gender:&lt;/p&gt;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Female&lt;br/&gt;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type="radio" name="gender"/&gt;</a:t>
            </a:r>
            <a:r>
              <a:rPr lang="en-US" sz="2800" dirty="0">
                <a:solidFill>
                  <a:schemeClr val="bg1"/>
                </a:solidFill>
                <a:effectLst/>
              </a:rPr>
              <a:t>Other&lt;br/&gt;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</a:rPr>
              <a:t>  &lt;p&gt;What transport do you use:&lt;/p&gt;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/>
            </a:r>
            <a:br>
              <a:rPr lang="en-US" sz="2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type="checkbox"/&gt; </a:t>
            </a:r>
            <a:r>
              <a:rPr lang="en-US" sz="2800" dirty="0">
                <a:solidFill>
                  <a:schemeClr val="bg1"/>
                </a:solidFill>
                <a:effectLst/>
              </a:rPr>
              <a:t>I have a bike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</a:rPr>
              <a:t>  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 type="checkbox"/&gt; </a:t>
            </a:r>
            <a:r>
              <a:rPr lang="en-US" sz="2800" dirty="0">
                <a:solidFill>
                  <a:srgbClr val="FBEEC9"/>
                </a:solidFill>
              </a:rPr>
              <a:t>I have a car</a:t>
            </a:r>
          </a:p>
          <a:p>
            <a:r>
              <a:rPr lang="en-US" sz="2800" dirty="0">
                <a:solidFill>
                  <a:schemeClr val="bg1"/>
                </a:solidFill>
                <a:effectLst/>
              </a:rPr>
              <a:t>  &lt;br/&gt;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&lt;input type="submit" value="Submit"/&gt;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185" y="3730629"/>
            <a:ext cx="2952750" cy="29908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08212" y="5562600"/>
            <a:ext cx="2667000" cy="381000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188183" y="4356257"/>
            <a:ext cx="3667125" cy="840300"/>
          </a:xfrm>
          <a:prstGeom prst="wedgeRoundRectCallout">
            <a:avLst>
              <a:gd name="adj1" fmla="val 35755"/>
              <a:gd name="adj2" fmla="val 101029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Defines a submit button</a:t>
            </a: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4137134" y="4356257"/>
            <a:ext cx="4086225" cy="813451"/>
          </a:xfrm>
          <a:prstGeom prst="wedgeRoundRectCallout">
            <a:avLst>
              <a:gd name="adj1" fmla="val -7275"/>
              <a:gd name="adj2" fmla="val 10303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Text displayed inside the button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b="10722"/>
          <a:stretch/>
        </p:blipFill>
        <p:spPr>
          <a:xfrm>
            <a:off x="8505185" y="3730629"/>
            <a:ext cx="2952750" cy="267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21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44479"/>
          </a:xfrm>
        </p:spPr>
        <p:txBody>
          <a:bodyPr/>
          <a:lstStyle/>
          <a:p>
            <a:r>
              <a:rPr lang="en-US" dirty="0"/>
              <a:t>Dropdown lists are defined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&lt;select&gt; </a:t>
            </a:r>
            <a:r>
              <a:rPr lang="en-US" dirty="0"/>
              <a:t>tag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&lt;option&gt; </a:t>
            </a:r>
            <a:r>
              <a:rPr lang="en-US" dirty="0"/>
              <a:t>elements define options that can be selected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Dropdown Lists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303212" y="2895600"/>
            <a:ext cx="11353800" cy="36652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form</a:t>
            </a:r>
            <a:r>
              <a:rPr lang="bg-BG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&lt;select&gt;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&lt;option&gt;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Volvo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&lt;/option&gt;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  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&lt;option&gt;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Saab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&lt;/option&gt;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  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&lt;option&gt;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Fiat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&lt;/option&gt;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  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&lt;option&gt;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Audi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&lt;/option&gt;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&lt;/select&gt;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12" y="2918613"/>
            <a:ext cx="4114800" cy="361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30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4447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Text areas</a:t>
            </a:r>
            <a:r>
              <a:rPr lang="bg-BG" dirty="0"/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multi-line</a:t>
            </a:r>
            <a:r>
              <a:rPr lang="en-US" dirty="0"/>
              <a:t> input fields</a:t>
            </a:r>
            <a:r>
              <a:rPr lang="bg-BG" dirty="0"/>
              <a:t>)</a:t>
            </a:r>
            <a:r>
              <a:rPr lang="en-US" dirty="0"/>
              <a:t> are defined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&lt;textarea&gt;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dirty="0"/>
              <a:t>tag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row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col</a:t>
            </a:r>
            <a:r>
              <a:rPr lang="en-US" dirty="0"/>
              <a:t> attributes define how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rows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columns</a:t>
            </a:r>
            <a:r>
              <a:rPr lang="en-US" dirty="0"/>
              <a:t> the text area will span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Areas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303212" y="2895600"/>
            <a:ext cx="7848600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form</a:t>
            </a:r>
            <a:r>
              <a:rPr lang="bg-BG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&lt;textarea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rows="10" cols="30"&gt;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The cat was playing in the garden.</a:t>
            </a:r>
            <a:r>
              <a:rPr lang="en-US" sz="2800" b="1" dirty="0">
                <a:solidFill>
                  <a:schemeClr val="bg1"/>
                </a:solidFill>
                <a:latin typeface="Consolas" pitchFamily="49" charset="0"/>
              </a:rPr>
              <a:t/>
            </a:r>
            <a:br>
              <a:rPr lang="en-US" sz="2800" b="1" dirty="0">
                <a:solidFill>
                  <a:schemeClr val="bg1"/>
                </a:solidFill>
                <a:latin typeface="Consolas" pitchFamily="49" charset="0"/>
              </a:rPr>
            </a:b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&lt;/textarea&gt;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487" y="2586447"/>
            <a:ext cx="3400425" cy="2990850"/>
          </a:xfrm>
          <a:prstGeom prst="rect">
            <a:avLst/>
          </a:prstGeom>
        </p:spPr>
      </p:pic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3884612" y="5081671"/>
            <a:ext cx="4886325" cy="1342876"/>
          </a:xfrm>
          <a:prstGeom prst="wedgeRoundRectCallout">
            <a:avLst>
              <a:gd name="adj1" fmla="val 100076"/>
              <a:gd name="adj2" fmla="val -32267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The user can drag the bottom-right corner to resize the text area</a:t>
            </a:r>
          </a:p>
        </p:txBody>
      </p:sp>
    </p:spTree>
    <p:extLst>
      <p:ext uri="{BB962C8B-B14F-4D97-AF65-F5344CB8AC3E}">
        <p14:creationId xmlns:p14="http://schemas.microsoft.com/office/powerpoint/2010/main" val="1348217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Add Style to Your Website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pic>
        <p:nvPicPr>
          <p:cNvPr id="1026" name="Picture 2" descr="Резултат с изображение за c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994" y="777237"/>
            <a:ext cx="3826414" cy="372501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78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dirty="0"/>
              <a:t>defines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styling </a:t>
            </a:r>
            <a:r>
              <a:rPr lang="en-US" dirty="0"/>
              <a:t>of the HTML elements</a:t>
            </a:r>
          </a:p>
          <a:p>
            <a:pPr lvl="1"/>
            <a:r>
              <a:rPr lang="en-US" dirty="0"/>
              <a:t>CSS specifies fonts, colors, margins, sizes, positioning, floating, …</a:t>
            </a:r>
          </a:p>
          <a:p>
            <a:pPr lvl="1"/>
            <a:r>
              <a:rPr lang="en-US" dirty="0"/>
              <a:t>Uses CSS declarations in format: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property:value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CSS </a:t>
            </a:r>
            <a:r>
              <a:rPr lang="en-US" dirty="0"/>
              <a:t>defines formatting rules for certain HTML element: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652" y="4264152"/>
            <a:ext cx="10867748" cy="5663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red;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a RED text paragraph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11055"/>
          <a:stretch/>
        </p:blipFill>
        <p:spPr>
          <a:xfrm>
            <a:off x="3275012" y="4830461"/>
            <a:ext cx="6286500" cy="16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636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066116" y="5159979"/>
            <a:ext cx="3581400" cy="523742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314851" y="4216550"/>
            <a:ext cx="2603990" cy="523742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611681" y="4149209"/>
            <a:ext cx="8981296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 href="/home"&gt;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US" sz="3000" b="1" noProof="1">
                <a:latin typeface="Consolas" pitchFamily="49" charset="0"/>
                <a:cs typeface="Consolas" pitchFamily="49" charset="0"/>
              </a:rPr>
              <a:t>Navigate to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latin typeface="Consolas" panose="020B0609020204030204" pitchFamily="49" charset="0"/>
              </a:rPr>
              <a:t>&lt;b&gt;</a:t>
            </a:r>
            <a:r>
              <a:rPr lang="en-US" sz="3000" b="1" noProof="1">
                <a:latin typeface="Consolas" pitchFamily="49" charset="0"/>
                <a:cs typeface="Consolas" pitchFamily="49" charset="0"/>
              </a:rPr>
              <a:t>home page</a:t>
            </a:r>
            <a:r>
              <a:rPr lang="en-US" sz="3000" b="1" noProof="1">
                <a:latin typeface="Consolas" panose="020B0609020204030204" pitchFamily="49" charset="0"/>
              </a:rPr>
              <a:t>&lt;/b&gt;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&lt;/a&gt;</a:t>
            </a:r>
            <a:endParaRPr lang="en-US" sz="3000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Terminology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193592" y="1143000"/>
            <a:ext cx="11801642" cy="2061501"/>
          </a:xfrm>
        </p:spPr>
        <p:txBody>
          <a:bodyPr>
            <a:normAutofit fontScale="92500" lnSpcReduction="10000"/>
          </a:bodyPr>
          <a:lstStyle/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Tags </a:t>
            </a:r>
            <a:r>
              <a:rPr lang="en-US" dirty="0"/>
              <a:t>– the smallest piece in HTML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Attributes </a:t>
            </a:r>
            <a:r>
              <a:rPr lang="en-US" sz="4000" dirty="0"/>
              <a:t>–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properties of the tag, e.g. size, color, etc… 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Elements </a:t>
            </a:r>
            <a:r>
              <a:rPr lang="en-US" sz="4000" dirty="0"/>
              <a:t>–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combination of opening, closing tag and attributes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450151" y="3429000"/>
            <a:ext cx="2317529" cy="500370"/>
          </a:xfrm>
          <a:prstGeom prst="wedgeRoundRectCallout">
            <a:avLst>
              <a:gd name="adj1" fmla="val 14742"/>
              <a:gd name="adj2" fmla="val 110863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Opening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3275011" y="3429000"/>
            <a:ext cx="4038601" cy="500370"/>
          </a:xfrm>
          <a:prstGeom prst="wedgeRoundRectCallout">
            <a:avLst>
              <a:gd name="adj1" fmla="val -38689"/>
              <a:gd name="adj2" fmla="val 104421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Attribute: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key</a:t>
            </a:r>
            <a:r>
              <a:rPr lang="en-US" sz="28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"value"</a:t>
            </a:r>
            <a:endParaRPr lang="bg-BG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250086" y="4876799"/>
            <a:ext cx="1520726" cy="461581"/>
          </a:xfrm>
          <a:prstGeom prst="wedgeRoundRectCallout">
            <a:avLst>
              <a:gd name="adj1" fmla="val -74835"/>
              <a:gd name="adj2" fmla="val 3840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Element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3363909" y="5943599"/>
            <a:ext cx="1892303" cy="527691"/>
          </a:xfrm>
          <a:prstGeom prst="wedgeRoundRectCallout">
            <a:avLst>
              <a:gd name="adj1" fmla="val -74925"/>
              <a:gd name="adj2" fmla="val -37270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Closing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1260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3896" y="3912287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#AA77FF;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32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"&gt;Purple 24pt&lt;/p&gt;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258" y="3873297"/>
            <a:ext cx="29146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font-family</a:t>
            </a:r>
            <a:r>
              <a:rPr lang="en-US" dirty="0"/>
              <a:t>: should hold several fonts. If the browser does not support the first one, it tries the next, and so on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3896" y="3912287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#AA77FF;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Consolas, monospace;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"&gt;Purple 24pt&lt;/p&gt;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1762" y="3873294"/>
            <a:ext cx="29146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742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font-family</a:t>
            </a:r>
            <a:r>
              <a:rPr lang="en-US" dirty="0"/>
              <a:t>: should hold several fonts. If the browser does not support the first one, it tries the next, and so on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font-size</a:t>
            </a:r>
            <a:r>
              <a:rPr lang="en-US" dirty="0"/>
              <a:t>: sets the size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3896" y="3912287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#AA77FF;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3200" b="1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Consolas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monospace;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24pt;"&gt;Purple 24pt&lt;/p&gt;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258" y="3873297"/>
            <a:ext cx="29146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1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Block-level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(&lt;div&gt;;&lt;h1&gt;;&lt;p&gt;)</a:t>
            </a:r>
            <a:r>
              <a:rPr lang="en-US" dirty="0"/>
              <a:t> elements:</a:t>
            </a:r>
          </a:p>
          <a:p>
            <a:pPr lvl="1"/>
            <a:r>
              <a:rPr lang="en-US" dirty="0"/>
              <a:t>Always start on a new line</a:t>
            </a:r>
          </a:p>
          <a:p>
            <a:pPr lvl="1"/>
            <a:r>
              <a:rPr lang="en-US" dirty="0"/>
              <a:t>Take up the whole width available</a:t>
            </a:r>
          </a:p>
          <a:p>
            <a:pPr lvl="1"/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element:</a:t>
            </a:r>
          </a:p>
          <a:p>
            <a:pPr lvl="1"/>
            <a:r>
              <a:rPr lang="en-US" dirty="0"/>
              <a:t>is often used as a container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other HTML elements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Block-level Elements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10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&lt;div&gt; Element - Example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8012" y="1447800"/>
            <a:ext cx="5692456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 style="background-color:#AA77FF;color:white;"&gt;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&lt;h2&gt;London&lt;/h2&gt;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 style="background-color:red;color:white;"&gt;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 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&lt;p&gt;London is the capital        city of England.&lt;p&gt;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95CD59-3ABB-468D-AB14-8DE798DC9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2209800"/>
            <a:ext cx="4296512" cy="262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15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(&lt;span&gt;;&lt;a&gt;;&lt;img&gt;)</a:t>
            </a:r>
            <a:r>
              <a:rPr lang="en-US" dirty="0"/>
              <a:t> elements: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do not start on a new line</a:t>
            </a:r>
          </a:p>
          <a:p>
            <a:pPr lvl="1"/>
            <a:r>
              <a:rPr lang="en-US" dirty="0"/>
              <a:t> only take up as much width as necessary</a:t>
            </a:r>
          </a:p>
          <a:p>
            <a:pPr lvl="1"/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&lt;span&gt;</a:t>
            </a:r>
            <a:r>
              <a:rPr lang="en-US" dirty="0"/>
              <a:t> element:</a:t>
            </a:r>
          </a:p>
          <a:p>
            <a:pPr lvl="1"/>
            <a:r>
              <a:rPr lang="en-US" dirty="0"/>
              <a:t>is often used as a container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some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Elements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75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&lt;span&gt; Element -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58401" y="1828800"/>
            <a:ext cx="10439400" cy="11264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&lt;p&gt;This is a very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&lt;span style="background-color:red; color: white;"&gt;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important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message.&lt;/p&gt;</a:t>
            </a:r>
            <a:endParaRPr lang="en-US" sz="28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170" name="Picture 2" descr="https://gyazo.com/1052b4a60037cb8885bca200c752a0b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57874" y="3962400"/>
            <a:ext cx="5440453" cy="2158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7152407F-2844-4E84-BE97-4428F857ED65}"/>
              </a:ext>
            </a:extLst>
          </p:cNvPr>
          <p:cNvSpPr/>
          <p:nvPr/>
        </p:nvSpPr>
        <p:spPr>
          <a:xfrm>
            <a:off x="5933856" y="3218364"/>
            <a:ext cx="288488" cy="53340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33469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the screenshot below: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084" y="1905000"/>
            <a:ext cx="7887478" cy="2438400"/>
          </a:xfrm>
          <a:prstGeom prst="roundRect">
            <a:avLst>
              <a:gd name="adj" fmla="val 2095"/>
            </a:avLst>
          </a:prstGeom>
        </p:spPr>
      </p:pic>
    </p:spTree>
    <p:extLst>
      <p:ext uri="{BB962C8B-B14F-4D97-AF65-F5344CB8AC3E}">
        <p14:creationId xmlns:p14="http://schemas.microsoft.com/office/powerpoint/2010/main" val="800322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Colors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47164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 lang="en"&gt;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&lt;title&gt;Colors&lt;/title&gt;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&lt;p&gt;Once the 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&lt;span style=</a:t>
            </a:r>
            <a:r>
              <a:rPr 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"color: blue;"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 plum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met the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&lt;span style=</a:t>
            </a:r>
            <a:r>
              <a:rPr 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"color: red;"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tomato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playing with the 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&lt;span style=</a:t>
            </a:r>
            <a:r>
              <a:rPr 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"color: green;"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cucumber</a:t>
            </a:r>
            <a:r>
              <a:rPr lang="en-US" sz="2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117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2px solid red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center;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32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"&gt;Red Border&lt;/p&gt;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714" y="3555789"/>
            <a:ext cx="3059396" cy="153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2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418012" y="1600200"/>
            <a:ext cx="3124200" cy="1301087"/>
          </a:xfrm>
          <a:prstGeom prst="wedgeRoundRectCallout">
            <a:avLst>
              <a:gd name="adj1" fmla="val -72836"/>
              <a:gd name="adj2" fmla="val -36795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8987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Defines this document to be HTML5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524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border-radius</a:t>
            </a:r>
            <a:r>
              <a:rPr lang="en-US" dirty="0"/>
              <a:t>: rounds border edges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2px solid red;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center;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"&gt;Red Border&lt;/p&gt;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714" y="3555786"/>
            <a:ext cx="3059399" cy="153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86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border-radius</a:t>
            </a:r>
            <a:r>
              <a:rPr lang="en-US" dirty="0"/>
              <a:t>: rounds border edges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background</a:t>
            </a:r>
            <a:r>
              <a:rPr lang="en-US" dirty="0"/>
              <a:t>: sets the background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2px solid red;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center;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lightgray;</a:t>
            </a:r>
            <a:r>
              <a:rPr lang="en-US" sz="32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"&gt;Red Border&lt;/p&gt;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713" y="3553331"/>
            <a:ext cx="3059399" cy="153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35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Web page like </a:t>
            </a:r>
            <a:br>
              <a:rPr lang="en-US" dirty="0"/>
            </a:br>
            <a:r>
              <a:rPr lang="en-US" dirty="0"/>
              <a:t>the screenshot:</a:t>
            </a:r>
          </a:p>
          <a:p>
            <a:pPr lvl="1"/>
            <a:r>
              <a:rPr lang="en-US" dirty="0"/>
              <a:t>Title: Borders</a:t>
            </a:r>
          </a:p>
          <a:p>
            <a:r>
              <a:rPr lang="en-US" dirty="0"/>
              <a:t>Including</a:t>
            </a:r>
          </a:p>
          <a:p>
            <a:pPr lvl="1"/>
            <a:r>
              <a:rPr lang="en-US" dirty="0"/>
              <a:t>Red bordered paragraph</a:t>
            </a:r>
          </a:p>
          <a:p>
            <a:pPr lvl="1"/>
            <a:r>
              <a:rPr lang="en-US" dirty="0"/>
              <a:t>Green bordered paragraph</a:t>
            </a:r>
          </a:p>
          <a:p>
            <a:pPr lvl="1"/>
            <a:r>
              <a:rPr lang="en-US" dirty="0"/>
              <a:t>Blue bordered paragraph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Modify the code used in the previous slide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Borders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656" y="1295400"/>
            <a:ext cx="3614625" cy="464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66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Borders - Solution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4" y="1684323"/>
            <a:ext cx="11620597" cy="50371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 lang="en"&gt;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    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&lt;title&gt;Colors&lt;/title&gt;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</a:t>
            </a:r>
            <a:r>
              <a:rPr lang="en-US" sz="23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"border: 2px solid red</a:t>
            </a:r>
            <a:r>
              <a:rPr lang="en-US" sz="2300" b="1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text-align</a:t>
            </a:r>
            <a:r>
              <a:rPr lang="en-US" sz="23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sz="2300" b="1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center; border-radius: 10px; background</a:t>
            </a:r>
            <a:r>
              <a:rPr lang="en-US" sz="23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  <a:r>
              <a:rPr lang="en-US" sz="23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3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lightgray;"</a:t>
            </a: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&gt;&lt;span style="color: red;"&gt;Red&lt;/span&gt; </a:t>
            </a:r>
            <a:r>
              <a:rPr lang="en-US" sz="23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endParaRPr lang="en-US" sz="23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Border&lt;/p&gt;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ru-RU" sz="23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23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TODO: Do the other 2 paragraphs </a:t>
            </a:r>
            <a:r>
              <a:rPr lang="ru-RU" sz="2300" b="1" i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--&gt;</a:t>
            </a:r>
            <a:endParaRPr lang="en-US" sz="23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4" y="1151118"/>
            <a:ext cx="11620597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225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3732212" y="1448450"/>
            <a:ext cx="4086225" cy="813451"/>
          </a:xfrm>
          <a:prstGeom prst="wedgeRoundRectCallout">
            <a:avLst>
              <a:gd name="adj1" fmla="val -7275"/>
              <a:gd name="adj2" fmla="val 10303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81314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817812" y="1066800"/>
            <a:ext cx="4086225" cy="813451"/>
          </a:xfrm>
          <a:prstGeom prst="wedgeRoundRectCallout">
            <a:avLst>
              <a:gd name="adj1" fmla="val -7275"/>
              <a:gd name="adj2" fmla="val 10303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Padding</a:t>
            </a:r>
          </a:p>
        </p:txBody>
      </p:sp>
    </p:spTree>
    <p:extLst>
      <p:ext uri="{BB962C8B-B14F-4D97-AF65-F5344CB8AC3E}">
        <p14:creationId xmlns:p14="http://schemas.microsoft.com/office/powerpoint/2010/main" val="4057354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760412" y="838200"/>
            <a:ext cx="4086225" cy="813451"/>
          </a:xfrm>
          <a:prstGeom prst="wedgeRoundRectCallout">
            <a:avLst>
              <a:gd name="adj1" fmla="val -7275"/>
              <a:gd name="adj2" fmla="val 10303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Margin</a:t>
            </a:r>
          </a:p>
        </p:txBody>
      </p:sp>
    </p:spTree>
    <p:extLst>
      <p:ext uri="{BB962C8B-B14F-4D97-AF65-F5344CB8AC3E}">
        <p14:creationId xmlns:p14="http://schemas.microsoft.com/office/powerpoint/2010/main" val="1618739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59988" b="59988"/>
          <a:stretch/>
        </p:blipFill>
        <p:spPr>
          <a:xfrm>
            <a:off x="1262514" y="1151121"/>
            <a:ext cx="9568966" cy="5312083"/>
          </a:xfrm>
          <a:prstGeom prst="roundRect">
            <a:avLst>
              <a:gd name="adj" fmla="val 1006"/>
            </a:avLst>
          </a:prstGeom>
        </p:spPr>
      </p:pic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84412" y="2438400"/>
            <a:ext cx="4086225" cy="813451"/>
          </a:xfrm>
          <a:prstGeom prst="wedgeRoundRectCallout">
            <a:avLst>
              <a:gd name="adj1" fmla="val -7275"/>
              <a:gd name="adj2" fmla="val 103034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Border</a:t>
            </a:r>
          </a:p>
        </p:txBody>
      </p:sp>
    </p:spTree>
    <p:extLst>
      <p:ext uri="{BB962C8B-B14F-4D97-AF65-F5344CB8AC3E}">
        <p14:creationId xmlns:p14="http://schemas.microsoft.com/office/powerpoint/2010/main" val="292106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elements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</a:t>
            </a:r>
            <a:r>
              <a:rPr lang="en-US" dirty="0"/>
              <a:t> of the border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7824" y="3047997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30px;</a:t>
            </a:r>
          </a:p>
          <a:p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"&gt;This page demonstrates margins.&lt;/p&gt;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85" y="3205461"/>
            <a:ext cx="5171414" cy="31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041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elements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</a:t>
            </a:r>
            <a:r>
              <a:rPr lang="en-US" dirty="0"/>
              <a:t> of the border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7824" y="3048000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30px; margin-left: 55px; </a:t>
            </a:r>
          </a:p>
          <a:p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"&gt;This page demonstrates margins.&lt;/p&gt;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84" y="3205460"/>
            <a:ext cx="5171414" cy="31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2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649446" y="2077893"/>
            <a:ext cx="3429000" cy="843888"/>
          </a:xfrm>
          <a:prstGeom prst="wedgeRoundRectCallout">
            <a:avLst>
              <a:gd name="adj1" fmla="val -69915"/>
              <a:gd name="adj2" fmla="val -24839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 root element of an HTML page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2649446" y="4571999"/>
            <a:ext cx="4054566" cy="1049857"/>
          </a:xfrm>
          <a:prstGeom prst="wedgeRoundRectCallout">
            <a:avLst>
              <a:gd name="adj1" fmla="val -67334"/>
              <a:gd name="adj2" fmla="val 38077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Note: Almost every HTML tag must be closed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414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elements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</a:t>
            </a:r>
            <a:r>
              <a:rPr lang="en-US" dirty="0"/>
              <a:t> of the border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7824" y="3048000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30px; margin-left: 55px; margin-bottom: 10px;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"&gt;This page demonstrates margins.&lt;/p&gt;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83" y="3203001"/>
            <a:ext cx="5175429" cy="316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66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content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</a:t>
            </a:r>
            <a:r>
              <a:rPr lang="en-US" dirty="0"/>
              <a:t> of the border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Padding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7824" y="3048000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20px;</a:t>
            </a:r>
          </a:p>
          <a:p>
            <a:endParaRPr lang="en-US" sz="3200" b="1" dirty="0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32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"&gt;This page demonstrates padding.&lt;/p&gt;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853" y="3205461"/>
            <a:ext cx="5174559" cy="316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866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content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</a:t>
            </a:r>
            <a:r>
              <a:rPr lang="en-US" dirty="0"/>
              <a:t> of the border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Padding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82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7824" y="3048000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20px; padding-left: 65px; </a:t>
            </a:r>
          </a:p>
          <a:p>
            <a:endParaRPr lang="en-US" sz="3200" b="1" dirty="0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3200" b="1" dirty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"&gt;This page demonstrates padding.&lt;/p&gt;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853" y="3203003"/>
            <a:ext cx="5175429" cy="316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499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Used to generate space around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content</a:t>
            </a:r>
          </a:p>
          <a:p>
            <a:r>
              <a:rPr lang="en-US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</a:t>
            </a:r>
            <a:r>
              <a:rPr lang="en-US" dirty="0"/>
              <a:t> properties set the size of the white space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</a:t>
            </a:r>
            <a:r>
              <a:rPr lang="en-US" dirty="0"/>
              <a:t> of the border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Padding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7824" y="3048000"/>
            <a:ext cx="5868988" cy="347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 5px solid black;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20px; padding-left: 65px; padding-bottom: 15px"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&gt;This page demonstrates padding.&lt;/p&gt;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853" y="3203002"/>
            <a:ext cx="5175429" cy="316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3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at the screenshot.</a:t>
            </a:r>
          </a:p>
          <a:p>
            <a:pPr lvl="1"/>
            <a:r>
              <a:rPr lang="en-US" dirty="0"/>
              <a:t>Use 3 nested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elements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 div</a:t>
            </a:r>
            <a:r>
              <a:rPr lang="en-US" dirty="0"/>
              <a:t>: blue dotted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Middle div</a:t>
            </a:r>
            <a:r>
              <a:rPr lang="en-US" dirty="0"/>
              <a:t>: red dashed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Inner div</a:t>
            </a:r>
            <a:r>
              <a:rPr lang="en-US" dirty="0"/>
              <a:t>: green solid border + </a:t>
            </a:r>
            <a:br>
              <a:rPr lang="en-US" dirty="0"/>
            </a:br>
            <a:r>
              <a:rPr lang="en-US" dirty="0"/>
              <a:t>border-radius + padding + text-align + font-size</a:t>
            </a:r>
          </a:p>
          <a:p>
            <a:pPr lvl="1"/>
            <a:r>
              <a:rPr lang="en-US" dirty="0"/>
              <a:t>Use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&amp;lt;</a:t>
            </a:r>
            <a:r>
              <a:rPr lang="en-US" dirty="0"/>
              <a:t> and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&amp;gt;</a:t>
            </a:r>
            <a:r>
              <a:rPr lang="en-US" dirty="0"/>
              <a:t> to escape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characters in the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Rectangles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412" y="1813144"/>
            <a:ext cx="4038600" cy="3077804"/>
          </a:xfrm>
          <a:prstGeom prst="roundRect">
            <a:avLst>
              <a:gd name="adj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4094329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901" name="Text Box 5"/>
          <p:cNvSpPr txBox="1">
            <a:spLocks noChangeArrowheads="1"/>
          </p:cNvSpPr>
          <p:nvPr/>
        </p:nvSpPr>
        <p:spPr bwMode="auto">
          <a:xfrm>
            <a:off x="1141412" y="2268508"/>
            <a:ext cx="2895600" cy="3647152"/>
          </a:xfrm>
          <a:prstGeom prst="rect">
            <a:avLst/>
          </a:prstGeom>
          <a:solidFill>
            <a:schemeClr val="accent5">
              <a:alpha val="30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Vestibulum et odio et ipsum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accumsan accumsan. Morbi at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tortor purus, luctus non, aliquam nec, interdum vel, mi. Sed nec quam nec odio lacinia molestie. Praesent augue tortor, convallis eget, euismod nonummy, lacinia ut, risus. </a:t>
            </a:r>
          </a:p>
        </p:txBody>
      </p:sp>
      <p:sp>
        <p:nvSpPr>
          <p:cNvPr id="976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CSS: Philosophy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85</a:t>
            </a:fld>
            <a:endParaRPr lang="en-US" dirty="0"/>
          </a:p>
        </p:txBody>
      </p:sp>
      <p:sp>
        <p:nvSpPr>
          <p:cNvPr id="976902" name="Rectangle 6"/>
          <p:cNvSpPr>
            <a:spLocks noChangeArrowheads="1"/>
          </p:cNvSpPr>
          <p:nvPr/>
        </p:nvSpPr>
        <p:spPr bwMode="auto">
          <a:xfrm>
            <a:off x="8328927" y="2214536"/>
            <a:ext cx="2819401" cy="3647152"/>
          </a:xfrm>
          <a:prstGeom prst="rect">
            <a:avLst/>
          </a:prstGeom>
          <a:solidFill>
            <a:schemeClr val="accent5">
              <a:alpha val="30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976903" name="Rectangle 7"/>
          <p:cNvSpPr>
            <a:spLocks noChangeArrowheads="1"/>
          </p:cNvSpPr>
          <p:nvPr/>
        </p:nvSpPr>
        <p:spPr bwMode="auto">
          <a:xfrm>
            <a:off x="8474442" y="3583313"/>
            <a:ext cx="2231180" cy="380281"/>
          </a:xfrm>
          <a:prstGeom prst="rect">
            <a:avLst/>
          </a:prstGeom>
          <a:solidFill>
            <a:schemeClr val="tx2"/>
          </a:solidFill>
          <a:ln w="9525">
            <a:solidFill>
              <a:schemeClr val="accent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4" name="Rectangle 8"/>
          <p:cNvSpPr>
            <a:spLocks noChangeArrowheads="1"/>
          </p:cNvSpPr>
          <p:nvPr/>
        </p:nvSpPr>
        <p:spPr bwMode="auto">
          <a:xfrm>
            <a:off x="8474442" y="4130301"/>
            <a:ext cx="2231180" cy="3802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5" name="Rectangle 9"/>
          <p:cNvSpPr>
            <a:spLocks noChangeArrowheads="1"/>
          </p:cNvSpPr>
          <p:nvPr/>
        </p:nvSpPr>
        <p:spPr bwMode="auto">
          <a:xfrm>
            <a:off x="8461968" y="4686811"/>
            <a:ext cx="2231180" cy="380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6" name="Text Box 10"/>
          <p:cNvSpPr txBox="1">
            <a:spLocks noChangeArrowheads="1"/>
          </p:cNvSpPr>
          <p:nvPr/>
        </p:nvSpPr>
        <p:spPr bwMode="auto">
          <a:xfrm>
            <a:off x="8494655" y="2354277"/>
            <a:ext cx="6174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Bold</a:t>
            </a:r>
          </a:p>
        </p:txBody>
      </p:sp>
      <p:sp>
        <p:nvSpPr>
          <p:cNvPr id="976907" name="Text Box 11"/>
          <p:cNvSpPr txBox="1">
            <a:spLocks noChangeArrowheads="1"/>
          </p:cNvSpPr>
          <p:nvPr/>
        </p:nvSpPr>
        <p:spPr bwMode="auto">
          <a:xfrm>
            <a:off x="8488713" y="2693067"/>
            <a:ext cx="7370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Italics</a:t>
            </a:r>
          </a:p>
        </p:txBody>
      </p:sp>
      <p:sp>
        <p:nvSpPr>
          <p:cNvPr id="976908" name="Text Box 12"/>
          <p:cNvSpPr txBox="1">
            <a:spLocks noChangeArrowheads="1"/>
          </p:cNvSpPr>
          <p:nvPr/>
        </p:nvSpPr>
        <p:spPr bwMode="auto">
          <a:xfrm>
            <a:off x="8499769" y="2992671"/>
            <a:ext cx="8093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</a:t>
            </a:r>
          </a:p>
        </p:txBody>
      </p:sp>
      <p:sp>
        <p:nvSpPr>
          <p:cNvPr id="976909" name="Text Box 13"/>
          <p:cNvSpPr txBox="1">
            <a:spLocks noChangeArrowheads="1"/>
          </p:cNvSpPr>
          <p:nvPr/>
        </p:nvSpPr>
        <p:spPr bwMode="auto">
          <a:xfrm>
            <a:off x="1141412" y="1276161"/>
            <a:ext cx="268547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document)</a:t>
            </a:r>
          </a:p>
        </p:txBody>
      </p:sp>
      <p:sp>
        <p:nvSpPr>
          <p:cNvPr id="976910" name="Text Box 14"/>
          <p:cNvSpPr txBox="1">
            <a:spLocks noChangeArrowheads="1"/>
          </p:cNvSpPr>
          <p:nvPr/>
        </p:nvSpPr>
        <p:spPr bwMode="auto">
          <a:xfrm>
            <a:off x="8494655" y="1284172"/>
            <a:ext cx="2398541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document)</a:t>
            </a:r>
          </a:p>
        </p:txBody>
      </p:sp>
      <p:sp>
        <p:nvSpPr>
          <p:cNvPr id="976911" name="Line 15"/>
          <p:cNvSpPr>
            <a:spLocks noChangeShapeType="1"/>
          </p:cNvSpPr>
          <p:nvPr/>
        </p:nvSpPr>
        <p:spPr bwMode="auto">
          <a:xfrm flipH="1" flipV="1">
            <a:off x="4143804" y="2479261"/>
            <a:ext cx="3987117" cy="762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2" name="Line 16"/>
          <p:cNvSpPr>
            <a:spLocks noChangeShapeType="1"/>
          </p:cNvSpPr>
          <p:nvPr/>
        </p:nvSpPr>
        <p:spPr bwMode="auto">
          <a:xfrm flipH="1">
            <a:off x="4494211" y="2886235"/>
            <a:ext cx="3630445" cy="11974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3" name="Line 17"/>
          <p:cNvSpPr>
            <a:spLocks noChangeShapeType="1"/>
          </p:cNvSpPr>
          <p:nvPr/>
        </p:nvSpPr>
        <p:spPr bwMode="auto">
          <a:xfrm flipH="1">
            <a:off x="3906636" y="2910709"/>
            <a:ext cx="4587605" cy="672604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4" name="Line 18"/>
          <p:cNvSpPr>
            <a:spLocks noChangeShapeType="1"/>
          </p:cNvSpPr>
          <p:nvPr/>
        </p:nvSpPr>
        <p:spPr bwMode="auto">
          <a:xfrm flipH="1" flipV="1">
            <a:off x="4418011" y="4326536"/>
            <a:ext cx="3809999" cy="53972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5" name="Line 19"/>
          <p:cNvSpPr>
            <a:spLocks noChangeShapeType="1"/>
          </p:cNvSpPr>
          <p:nvPr/>
        </p:nvSpPr>
        <p:spPr bwMode="auto">
          <a:xfrm flipH="1">
            <a:off x="4235017" y="4725836"/>
            <a:ext cx="4093909" cy="189631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6" name="Line 20"/>
          <p:cNvSpPr>
            <a:spLocks noChangeShapeType="1"/>
          </p:cNvSpPr>
          <p:nvPr/>
        </p:nvSpPr>
        <p:spPr bwMode="auto">
          <a:xfrm flipH="1" flipV="1">
            <a:off x="4196798" y="2537998"/>
            <a:ext cx="3886200" cy="1146337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34133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6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6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6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6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76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6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76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6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76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6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76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6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6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6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76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901" grpId="0" animBg="1"/>
      <p:bldP spid="976902" grpId="0" animBg="1"/>
      <p:bldP spid="976903" grpId="0" animBg="1"/>
      <p:bldP spid="976904" grpId="0" animBg="1"/>
      <p:bldP spid="976905" grpId="0" animBg="1"/>
      <p:bldP spid="976906" grpId="0"/>
      <p:bldP spid="976907" grpId="0"/>
      <p:bldP spid="976908" grpId="0"/>
      <p:bldP spid="976909" grpId="0"/>
      <p:bldP spid="976910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86</a:t>
            </a:fld>
            <a:endParaRPr lang="en-US" dirty="0"/>
          </a:p>
        </p:txBody>
      </p:sp>
      <p:sp>
        <p:nvSpPr>
          <p:cNvPr id="97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Resulting Page</a:t>
            </a:r>
          </a:p>
        </p:txBody>
      </p:sp>
      <p:sp>
        <p:nvSpPr>
          <p:cNvPr id="977923" name="Rectangle 3"/>
          <p:cNvSpPr>
            <a:spLocks noChangeArrowheads="1"/>
          </p:cNvSpPr>
          <p:nvPr/>
        </p:nvSpPr>
        <p:spPr bwMode="auto">
          <a:xfrm>
            <a:off x="3656014" y="1196976"/>
            <a:ext cx="4648198" cy="5203824"/>
          </a:xfrm>
          <a:prstGeom prst="rect">
            <a:avLst/>
          </a:prstGeom>
          <a:solidFill>
            <a:schemeClr val="accent5">
              <a:alpha val="30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924" name="Text Box 4"/>
          <p:cNvSpPr txBox="1">
            <a:spLocks noChangeArrowheads="1"/>
          </p:cNvSpPr>
          <p:nvPr/>
        </p:nvSpPr>
        <p:spPr bwMode="auto">
          <a:xfrm>
            <a:off x="3862386" y="1196976"/>
            <a:ext cx="4441825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800" b="1" noProof="1">
                <a:solidFill>
                  <a:schemeClr val="tx2"/>
                </a:solidFill>
              </a:rPr>
              <a:t>Title</a:t>
            </a:r>
            <a:endParaRPr lang="en-US" sz="2000" b="1" noProof="1">
              <a:solidFill>
                <a:schemeClr val="tx2"/>
              </a:solidFill>
            </a:endParaRP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tx2"/>
                </a:solidFill>
              </a:rPr>
              <a:t>Lorem ipsum dolor sit amet, consectetuer adipiscing elit. Suspendisse at pede ut purus malesuada dictum. Donec vitae neque non magna aliquam dictum.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noProof="1">
                <a:solidFill>
                  <a:schemeClr val="bg1"/>
                </a:solidFill>
              </a:rPr>
              <a:t> </a:t>
            </a:r>
            <a:r>
              <a:rPr lang="en-US" sz="2000" b="1" i="1" noProof="1">
                <a:solidFill>
                  <a:schemeClr val="bg1"/>
                </a:solidFill>
              </a:rPr>
              <a:t>Vestibulum et odio et ipsum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1"/>
                </a:solidFill>
              </a:rPr>
              <a:t> accumsan accumsan. Morbi at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1"/>
                </a:solidFill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tx2"/>
                </a:solidFill>
              </a:rPr>
              <a:t>Tortor purus, luctus non, aliquam nec, interdum vel, mi. Sed nec quam nec odio lacinia molestie. Praesent augue tortor, convallis eget, euismod nonummy, lacinia ut, risus. </a:t>
            </a:r>
          </a:p>
        </p:txBody>
      </p:sp>
    </p:spTree>
    <p:extLst>
      <p:ext uri="{BB962C8B-B14F-4D97-AF65-F5344CB8AC3E}">
        <p14:creationId xmlns:p14="http://schemas.microsoft.com/office/powerpoint/2010/main" val="3270863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535376" y="5159383"/>
            <a:ext cx="1596635" cy="438204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5552062" y="4773875"/>
            <a:ext cx="1228150" cy="438204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074170" y="4456992"/>
            <a:ext cx="2629842" cy="2868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115180" y="3286671"/>
            <a:ext cx="2055432" cy="326906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8662" y="1665896"/>
            <a:ext cx="6705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&lt;link rel="stylesheet" type="text/css" href="styles.css"&gt;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 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id="content"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&lt;p&gt;This is a &lt;span</a:t>
            </a:r>
            <a:r>
              <a:rPr lang="en-US" sz="24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class="special"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special</a:t>
            </a:r>
            <a:r>
              <a:rPr lang="en-US" sz="24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beer&lt;/span&gt; for &lt;span</a:t>
            </a:r>
            <a:r>
              <a:rPr lang="en-US" sz="24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 "special"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&gt;special drinkers&lt;/span&gt;.&lt;/p&gt;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4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4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7659411" y="1711974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7646627" y="4540706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32220"/>
            <a:ext cx="9577597" cy="1110780"/>
          </a:xfrm>
        </p:spPr>
        <p:txBody>
          <a:bodyPr/>
          <a:lstStyle/>
          <a:p>
            <a:r>
              <a:rPr lang="en-US" dirty="0"/>
              <a:t>Combining HTML and CSS Files – body id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8662" y="1132691"/>
            <a:ext cx="6705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using-css.html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Bent Arrow 9"/>
          <p:cNvSpPr/>
          <p:nvPr/>
        </p:nvSpPr>
        <p:spPr>
          <a:xfrm>
            <a:off x="5103813" y="1143000"/>
            <a:ext cx="2430296" cy="2003781"/>
          </a:xfrm>
          <a:prstGeom prst="bentArrow">
            <a:avLst>
              <a:gd name="adj1" fmla="val 10682"/>
              <a:gd name="adj2" fmla="val 10659"/>
              <a:gd name="adj3" fmla="val 19129"/>
              <a:gd name="adj4" fmla="val 643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7698" y="4952649"/>
            <a:ext cx="2827164" cy="1675629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203108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9" grpId="0" animBg="1"/>
      <p:bldP spid="20" grpId="0" animBg="1"/>
      <p:bldP spid="17" grpId="0" animBg="1"/>
      <p:bldP spid="8" grpId="0" animBg="1"/>
      <p:bldP spid="22" grpId="0" animBg="1"/>
      <p:bldP spid="23" grpId="0" animBg="1"/>
      <p:bldP spid="12" grpId="0" animBg="1"/>
      <p:bldP spid="10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.class</a:t>
            </a:r>
            <a:r>
              <a:rPr lang="en-US" dirty="0"/>
              <a:t> – selects a group of elements</a:t>
            </a:r>
            <a:br>
              <a:rPr lang="en-US" dirty="0"/>
            </a:br>
            <a:r>
              <a:rPr lang="en-US" dirty="0"/>
              <a:t>with the specified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#id</a:t>
            </a:r>
            <a:r>
              <a:rPr lang="en-US" dirty="0"/>
              <a:t> – selects a unique element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tag</a:t>
            </a:r>
            <a:r>
              <a:rPr lang="en-US" dirty="0"/>
              <a:t> – selects all specified tags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dirty="0"/>
              <a:t> - selects everything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Selectors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88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0572"/>
          <a:stretch/>
        </p:blipFill>
        <p:spPr>
          <a:xfrm>
            <a:off x="2238918" y="4495800"/>
            <a:ext cx="3581400" cy="1898250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4212999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Create a Web page like at the screenshot.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Link the CSS file in the HTML header</a:t>
            </a:r>
          </a:p>
          <a:p>
            <a:pPr lvl="2"/>
            <a:r>
              <a:rPr lang="en-US" dirty="0"/>
              <a:t>How did we do this? </a:t>
            </a:r>
          </a:p>
          <a:p>
            <a:pPr lvl="1"/>
            <a:r>
              <a:rPr lang="en-US" dirty="0"/>
              <a:t>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body</a:t>
            </a:r>
            <a:r>
              <a:rPr lang="en-US" dirty="0"/>
              <a:t> CSS selector define:</a:t>
            </a:r>
            <a:endParaRPr lang="bg-BG" dirty="0"/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background:#EEE; font-size:24pt;</a:t>
            </a:r>
          </a:p>
          <a:p>
            <a:pPr lvl="1"/>
            <a:r>
              <a:rPr lang="en-US" dirty="0"/>
              <a:t>Define and use a CSS class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.lang</a:t>
            </a:r>
            <a:r>
              <a:rPr lang="en-US" noProof="1"/>
              <a:t> </a:t>
            </a:r>
            <a:r>
              <a:rPr lang="en-US" dirty="0"/>
              <a:t>for styling the languages:</a:t>
            </a:r>
          </a:p>
          <a:p>
            <a:pPr lvl="2"/>
            <a:r>
              <a:rPr lang="en-US" dirty="0"/>
              <a:t>Specify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border:1px #AAA, border-radius, background:#CCC, padding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– Languages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772" y="2034533"/>
            <a:ext cx="4615840" cy="2842267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95471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492819"/>
            <a:ext cx="10944002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3134035" y="2209800"/>
            <a:ext cx="3687155" cy="1295118"/>
          </a:xfrm>
          <a:prstGeom prst="wedgeRoundRectCallout">
            <a:avLst>
              <a:gd name="adj1" fmla="val -71138"/>
              <a:gd name="adj2" fmla="val -18430"/>
              <a:gd name="adj3" fmla="val 16667"/>
            </a:avLst>
          </a:prstGeom>
          <a:solidFill>
            <a:schemeClr val="tx2">
              <a:alpha val="94902"/>
            </a:schemeClr>
          </a:solidFill>
          <a:ln w="19050">
            <a:solidFill>
              <a:schemeClr val="accent5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Contains meta information about the document</a:t>
            </a:r>
            <a:endParaRPr lang="bg-BG" sz="2800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93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Languages (HTML + 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84862" y="1665896"/>
            <a:ext cx="634775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 &lt;title&gt;…&lt;/title&gt;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&lt;link rel="stylesheet" type=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"text/css" href="languages.css"&gt;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Programming … &lt;span </a:t>
            </a: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PHP&lt;/span&gt;, &lt;span </a:t>
            </a: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JavaScript&lt;/span&gt;, … purpose.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4862" y="1132691"/>
            <a:ext cx="63477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languages.html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90462" y="1665896"/>
            <a:ext cx="429035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  <a:r>
              <a:rPr lang="en-US" sz="2400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400" b="1" spc="-8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.lang </a:t>
            </a: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2px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#AAA;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#CCC;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400" b="1" spc="-8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90462" y="1132691"/>
            <a:ext cx="42903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languages.css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019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612" y="838200"/>
            <a:ext cx="3709776" cy="2769136"/>
          </a:xfrm>
          <a:prstGeom prst="roundRect">
            <a:avLst>
              <a:gd name="adj" fmla="val 174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Live Problems in Class (Lab)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Styling with CSS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812" y="3060774"/>
            <a:ext cx="4696234" cy="1451833"/>
          </a:xfrm>
          <a:prstGeom prst="roundRect">
            <a:avLst>
              <a:gd name="adj" fmla="val 209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012" y="2743200"/>
            <a:ext cx="2894405" cy="1782270"/>
          </a:xfrm>
          <a:prstGeom prst="roundRect">
            <a:avLst>
              <a:gd name="adj" fmla="val 2500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9182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8137" y="1656225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353" y="1295400"/>
            <a:ext cx="8953705" cy="542468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399" b="0" i="0" u="none" strike="noStrike" kern="1200" cap="none" spc="0" normalizeH="0" baseline="0" noProof="0" dirty="0">
                <a:ln>
                  <a:noFill/>
                </a:ln>
                <a:solidFill>
                  <a:srgbClr val="FFA00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399" b="0" i="0" u="none" strike="noStrike" kern="1200" cap="none" spc="0" normalizeH="0" baseline="0" noProof="0">
                <a:ln>
                  <a:noFill/>
                </a:ln>
                <a:solidFill>
                  <a:srgbClr val="FFA00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399" b="0" i="0" u="none" strike="noStrike" kern="1200" cap="none" spc="0" normalizeH="0" baseline="0" noProof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144058" y="3204819"/>
            <a:ext cx="2882677" cy="3119781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41485" y="1723767"/>
            <a:ext cx="7907864" cy="4600833"/>
          </a:xfrm>
          <a:prstGeom prst="rect">
            <a:avLst/>
          </a:prstGeom>
        </p:spPr>
        <p:txBody>
          <a:bodyPr vert="horz" lIns="108000" tIns="36000" rIns="108000" bIns="36000" rtlCol="0">
            <a:normAutofit fontScale="92500" lnSpcReduction="10000"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bg1"/>
                </a:solidFill>
              </a:rPr>
              <a:t>HTML</a:t>
            </a:r>
            <a:r>
              <a:rPr lang="en-US" sz="3200" dirty="0">
                <a:solidFill>
                  <a:schemeClr val="bg2"/>
                </a:solidFill>
              </a:rPr>
              <a:t> describes text with formatting,</a:t>
            </a:r>
            <a:br>
              <a:rPr lang="en-US" sz="3200" dirty="0">
                <a:solidFill>
                  <a:schemeClr val="bg2"/>
                </a:solidFill>
              </a:rPr>
            </a:br>
            <a:r>
              <a:rPr lang="en-US" sz="3200" dirty="0">
                <a:solidFill>
                  <a:schemeClr val="bg2"/>
                </a:solidFill>
              </a:rPr>
              <a:t>images, tables, forms, etc.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Uses tags like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&lt;p&gt;</a:t>
            </a:r>
            <a:r>
              <a:rPr lang="en-US" sz="3000" dirty="0">
                <a:solidFill>
                  <a:schemeClr val="bg2"/>
                </a:solidFill>
              </a:rPr>
              <a:t>, </a:t>
            </a:r>
            <a:r>
              <a:rPr lang="en-US" sz="3000" b="1" noProof="1">
                <a:solidFill>
                  <a:schemeClr val="bg1"/>
                </a:solidFill>
                <a:latin typeface="Consolas" panose="020B0609020204030204" pitchFamily="49" charset="0"/>
              </a:rPr>
              <a:t>&lt;img&gt;</a:t>
            </a:r>
            <a:r>
              <a:rPr lang="en-US" sz="3000" noProof="1">
                <a:solidFill>
                  <a:schemeClr val="bg1"/>
                </a:solidFill>
              </a:rPr>
              <a:t> </a:t>
            </a:r>
            <a:r>
              <a:rPr lang="en-US" sz="3000" dirty="0">
                <a:solidFill>
                  <a:schemeClr val="bg2"/>
                </a:solidFill>
              </a:rPr>
              <a:t>and </a:t>
            </a:r>
            <a:r>
              <a:rPr lang="en-US" sz="3000" b="1" noProof="1">
                <a:solidFill>
                  <a:schemeClr val="bg1"/>
                </a:solidFill>
                <a:latin typeface="Consolas" panose="020B0609020204030204" pitchFamily="49" charset="0"/>
              </a:rPr>
              <a:t>&lt;a</a:t>
            </a:r>
            <a:r>
              <a:rPr lang="en-US" sz="3000" b="1" noProof="1">
                <a:solidFill>
                  <a:schemeClr val="bg1"/>
                </a:solidFill>
              </a:rPr>
              <a:t> </a:t>
            </a:r>
            <a:r>
              <a:rPr lang="en-US" sz="3000" b="1" noProof="1">
                <a:solidFill>
                  <a:schemeClr val="bg1"/>
                </a:solidFill>
                <a:latin typeface="Consolas" panose="020B0609020204030204" pitchFamily="49" charset="0"/>
              </a:rPr>
              <a:t>href="…"&gt;</a:t>
            </a:r>
            <a:endParaRPr lang="en-US" sz="3000" noProof="1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bg1"/>
                </a:solidFill>
              </a:rPr>
              <a:t>CSS</a:t>
            </a:r>
            <a:r>
              <a:rPr lang="en-US" sz="3200" dirty="0">
                <a:solidFill>
                  <a:schemeClr val="bg2"/>
                </a:solidFill>
              </a:rPr>
              <a:t> adds styling to the HTML documents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Font, color, background, alignment, …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Layout, position, size, margins, paddings, …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bg1"/>
                </a:solidFill>
              </a:rPr>
              <a:t>Web sites</a:t>
            </a:r>
            <a:r>
              <a:rPr lang="en-US" sz="3200" dirty="0">
                <a:solidFill>
                  <a:schemeClr val="bg2"/>
                </a:solidFill>
              </a:rPr>
              <a:t> consist of HTML + CSS + images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May hold JavaScript code and other assets</a:t>
            </a:r>
          </a:p>
          <a:p>
            <a:pPr>
              <a:lnSpc>
                <a:spcPct val="100000"/>
              </a:lnSpc>
            </a:pPr>
            <a:endParaRPr lang="en-US" sz="3000" dirty="0">
              <a:solidFill>
                <a:schemeClr val="bg2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5219" y="1723767"/>
            <a:ext cx="2202536" cy="123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52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2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https://softuni.bg/trainings/courses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70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Diamond Partners</a:t>
            </a:r>
            <a:endParaRPr lang="bg-BG" dirty="0"/>
          </a:p>
        </p:txBody>
      </p:sp>
      <p:pic>
        <p:nvPicPr>
          <p:cNvPr id="29" name="Infragistics">
            <a:hlinkClick r:id="rId3"/>
            <a:extLst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4190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30" name="Indeavr" descr="Ð ÐµÐ·ÑÐ»ÑÐ°Ñ Ñ Ð¸Ð·Ð¾Ð±ÑÐ°Ð¶ÐµÐ½Ð¸Ðµ Ð·Ð° indeavr">
            <a:hlinkClick r:id="rId5"/>
            <a:extLst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5799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8" name="Codexio">
            <a:hlinkClick r:id="rId7"/>
            <a:extLst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84" t="-11319" r="-15784" b="-11319"/>
          <a:stretch/>
        </p:blipFill>
        <p:spPr>
          <a:xfrm>
            <a:off x="8882799" y="5566366"/>
            <a:ext cx="224022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Liebherr">
            <a:hlinkClick r:id="rId9"/>
            <a:extLst/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5799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Aeternity">
            <a:hlinkClick r:id="rId11"/>
            <a:extLst/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r="-24437" b="-5187"/>
          <a:stretch/>
        </p:blipFill>
        <p:spPr>
          <a:xfrm>
            <a:off x="6961566" y="5566366"/>
            <a:ext cx="159302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3"/>
            <a:extLst/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29186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5" name="Sotware Group" descr="Ð ÐµÐ·ÑÐ»ÑÐ°Ñ Ñ Ð¸Ð·Ð¾Ð±ÑÐ°Ð¶ÐµÐ½Ð¸Ðµ Ð·Ð° software group">
            <a:hlinkClick r:id="rId15"/>
            <a:extLst/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5799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5" name="Telenor">
            <a:hlinkClick r:id="rId17"/>
            <a:extLst/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4849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4" name="XS">
            <a:hlinkClick r:id="rId19"/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5799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6" name="SB Tech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r="-689"/>
          <a:stretch/>
        </p:blipFill>
        <p:spPr>
          <a:xfrm>
            <a:off x="5606361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Postbank">
            <a:hlinkClick r:id="rId23"/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0284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SuperHosting" descr="Ð ÐµÐ·ÑÐ»ÑÐ°Ñ Ñ Ð¸Ð·Ð¾Ð±ÑÐ°Ð¶ÐµÐ½Ð¸Ðµ Ð·Ð° superhosting png">
            <a:hlinkClick r:id="rId25"/>
            <a:extLst/>
          </p:cNvPr>
          <p:cNvPicPr>
            <a:picLocks noChangeAspect="1" noChangeArrowheads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2772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7" name="SmartIT">
            <a:hlinkClick r:id="rId27"/>
            <a:extLst/>
          </p:cNvPr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5799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235645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Organizational Partners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1129420" y="2067924"/>
            <a:ext cx="5023218" cy="1439625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" name="Picture 2">
            <a:hlinkClick r:id="rId4"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62" t="-29177" r="-15162" b="-29177"/>
          <a:stretch/>
        </p:blipFill>
        <p:spPr>
          <a:xfrm>
            <a:off x="4918809" y="4064376"/>
            <a:ext cx="6140594" cy="1439625"/>
          </a:xfrm>
          <a:prstGeom prst="roundRect">
            <a:avLst>
              <a:gd name="adj" fmla="val 941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8"/>
          <a:stretch/>
        </p:blipFill>
        <p:spPr>
          <a:xfrm>
            <a:off x="6424527" y="2067924"/>
            <a:ext cx="1962778" cy="1439625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5" name="Picture 4">
            <a:hlinkClick r:id="rId8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01" t="-3201" r="-3201" b="-3201"/>
          <a:stretch/>
        </p:blipFill>
        <p:spPr>
          <a:xfrm>
            <a:off x="8659194" y="2067924"/>
            <a:ext cx="2400210" cy="1439625"/>
          </a:xfrm>
          <a:prstGeom prst="roundRect">
            <a:avLst>
              <a:gd name="adj" fmla="val 820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6" name="Picture 5">
            <a:hlinkClick r:id="rId10"/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05" t="-5874" r="-9305" b="-12736"/>
          <a:stretch/>
        </p:blipFill>
        <p:spPr>
          <a:xfrm>
            <a:off x="1129421" y="4064376"/>
            <a:ext cx="3383118" cy="1439625"/>
          </a:xfrm>
          <a:prstGeom prst="roundRect">
            <a:avLst>
              <a:gd name="adj" fmla="val 1001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923957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199" dirty="0"/>
              <a:t>Software University – High-Quality Education and </a:t>
            </a:r>
            <a:br>
              <a:rPr lang="en-US" sz="3199" dirty="0"/>
            </a:br>
            <a:r>
              <a:rPr lang="en-US" sz="3199" dirty="0"/>
              <a:t>Employment Opportunities </a:t>
            </a:r>
          </a:p>
          <a:p>
            <a:pPr lvl="1">
              <a:lnSpc>
                <a:spcPct val="100000"/>
              </a:lnSpc>
            </a:pPr>
            <a:r>
              <a:rPr lang="en-US" sz="2899" noProof="1">
                <a:hlinkClick r:id="rId3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</a:pPr>
            <a:r>
              <a:rPr lang="en-US" sz="2999" noProof="1">
                <a:hlinkClick r:id="rId4"/>
              </a:rPr>
              <a:t>http://softuni.foundation/</a:t>
            </a:r>
            <a:endParaRPr lang="en-US" sz="2999" noProof="1"/>
          </a:p>
          <a:p>
            <a:pPr>
              <a:lnSpc>
                <a:spcPct val="100000"/>
              </a:lnSpc>
            </a:pPr>
            <a:r>
              <a:rPr lang="en-US" sz="3199" dirty="0"/>
              <a:t>Software University @ Facebook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899" noProof="1">
                <a:solidFill>
                  <a:srgbClr val="234465"/>
                </a:solidFill>
                <a:hlinkClick r:id="rId5"/>
              </a:rPr>
              <a:t>facebook.com/SoftwareUniversity</a:t>
            </a:r>
            <a:endParaRPr lang="en-US" sz="2899" noProof="1">
              <a:solidFill>
                <a:srgbClr val="23446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Forums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799" dirty="0">
                <a:hlinkClick r:id="rId6"/>
              </a:rPr>
              <a:t>forum.softuni.bg</a:t>
            </a:r>
            <a:endParaRPr lang="en-US" sz="2799" noProof="1"/>
          </a:p>
          <a:p>
            <a:pPr>
              <a:lnSpc>
                <a:spcPct val="100000"/>
              </a:lnSpc>
            </a:pP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5" name="Picture 14">
            <a:hlinkClick r:id="rId7"/>
            <a:extLst>
              <a:ext uri="{FF2B5EF4-FFF2-40B4-BE49-F238E27FC236}">
                <a16:creationId xmlns:a16="http://schemas.microsoft.com/office/drawing/2014/main" id="{FF8B5863-FC71-441D-893C-E681B70BF3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2538112"/>
            <a:ext cx="2122583" cy="529411"/>
          </a:xfrm>
          <a:prstGeom prst="rect">
            <a:avLst/>
          </a:prstGeom>
        </p:spPr>
      </p:pic>
      <p:pic>
        <p:nvPicPr>
          <p:cNvPr id="18" name="Picture 17">
            <a:hlinkClick r:id="rId3"/>
            <a:extLst>
              <a:ext uri="{FF2B5EF4-FFF2-40B4-BE49-F238E27FC236}">
                <a16:creationId xmlns:a16="http://schemas.microsoft.com/office/drawing/2014/main" id="{5AC70220-7037-4082-BB2D-BF1E99F91E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140" y="2057400"/>
            <a:ext cx="3366866" cy="4482957"/>
          </a:xfrm>
          <a:prstGeom prst="rect">
            <a:avLst/>
          </a:prstGeom>
        </p:spPr>
      </p:pic>
      <p:pic>
        <p:nvPicPr>
          <p:cNvPr id="11" name="Picture 4">
            <a:hlinkClick r:id="rId10" tooltip="Software University @ Facebook"/>
            <a:extLst>
              <a:ext uri="{FF2B5EF4-FFF2-40B4-BE49-F238E27FC236}">
                <a16:creationId xmlns:a16="http://schemas.microsoft.com/office/drawing/2014/main" id="{7DE74804-3B64-4B79-BDD0-3E400F9E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2612" y="3654371"/>
            <a:ext cx="1118449" cy="11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E65F0011-8B8E-4A02-A422-9662ADE13C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5359668"/>
            <a:ext cx="1041962" cy="10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02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257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3_1">
  <a:themeElements>
    <a:clrScheme name="SoftUni Cello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SoftUni-PowerPoint-Template-3-1</Template>
  <TotalTime>786</TotalTime>
  <Words>5190</Words>
  <Application>Microsoft Office PowerPoint</Application>
  <PresentationFormat>Custom</PresentationFormat>
  <Paragraphs>1076</Paragraphs>
  <Slides>97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104" baseType="lpstr">
      <vt:lpstr>맑은 고딕</vt:lpstr>
      <vt:lpstr>Arial</vt:lpstr>
      <vt:lpstr>Calibri</vt:lpstr>
      <vt:lpstr>Consolas</vt:lpstr>
      <vt:lpstr>Wingdings</vt:lpstr>
      <vt:lpstr>Wingdings 2</vt:lpstr>
      <vt:lpstr>SoftUni3_1</vt:lpstr>
      <vt:lpstr>Web Fundamentals Introduction</vt:lpstr>
      <vt:lpstr>Table of Content</vt:lpstr>
      <vt:lpstr>Questions</vt:lpstr>
      <vt:lpstr>PowerPoint Presentation</vt:lpstr>
      <vt:lpstr>What is HTML?</vt:lpstr>
      <vt:lpstr>HTML Terminology</vt:lpstr>
      <vt:lpstr>Your First HTML Page – Example</vt:lpstr>
      <vt:lpstr>Your First HTML Page – Example</vt:lpstr>
      <vt:lpstr>Your First HTML Page – Example</vt:lpstr>
      <vt:lpstr>Your First HTML Page – Example</vt:lpstr>
      <vt:lpstr>Your First HTML Page – Example</vt:lpstr>
      <vt:lpstr>Your First HTML Page – Example</vt:lpstr>
      <vt:lpstr>Your First HTML Page – Example</vt:lpstr>
      <vt:lpstr>Using HTML5 To Create a Structure</vt:lpstr>
      <vt:lpstr>Problem: Welcome to HTML</vt:lpstr>
      <vt:lpstr>Problem: Welcome to HTML - Solution</vt:lpstr>
      <vt:lpstr>PowerPoint Presentation</vt:lpstr>
      <vt:lpstr>Headings</vt:lpstr>
      <vt:lpstr>Problem: Headings</vt:lpstr>
      <vt:lpstr>Problem: Headings - Solution</vt:lpstr>
      <vt:lpstr>Paragraphs</vt:lpstr>
      <vt:lpstr>Problem: Paragraphs</vt:lpstr>
      <vt:lpstr>Problem: Paragraphs - Solution</vt:lpstr>
      <vt:lpstr>Bullets and Numbered Lists</vt:lpstr>
      <vt:lpstr>Problem: My TODO List</vt:lpstr>
      <vt:lpstr>Problem: My TODO List - Solution</vt:lpstr>
      <vt:lpstr>Hyperlinks</vt:lpstr>
      <vt:lpstr>Problem: Hello HTML</vt:lpstr>
      <vt:lpstr>Local Hyperlinks</vt:lpstr>
      <vt:lpstr>Problem: Website</vt:lpstr>
      <vt:lpstr>Images</vt:lpstr>
      <vt:lpstr>Images</vt:lpstr>
      <vt:lpstr>Images</vt:lpstr>
      <vt:lpstr>Problem: Fruits</vt:lpstr>
      <vt:lpstr>Tables</vt:lpstr>
      <vt:lpstr>Tables</vt:lpstr>
      <vt:lpstr>Tables</vt:lpstr>
      <vt:lpstr>Tables</vt:lpstr>
      <vt:lpstr>Table Attributes</vt:lpstr>
      <vt:lpstr>Table Attributes (2)</vt:lpstr>
      <vt:lpstr>Table Attributes (3)</vt:lpstr>
      <vt:lpstr>Problem: Receipt</vt:lpstr>
      <vt:lpstr>Problem: Receipt - Solution</vt:lpstr>
      <vt:lpstr>Problem: Receipt – Solution (2)</vt:lpstr>
      <vt:lpstr>HTML Forms</vt:lpstr>
      <vt:lpstr>Problem: Forms</vt:lpstr>
      <vt:lpstr>PowerPoint Presentation</vt:lpstr>
      <vt:lpstr>HTML Form Elements</vt:lpstr>
      <vt:lpstr>HTML Input Types (1)</vt:lpstr>
      <vt:lpstr>HTML Input Types (1)</vt:lpstr>
      <vt:lpstr>HTML Input Types (1)</vt:lpstr>
      <vt:lpstr>HTML Input Types (1)</vt:lpstr>
      <vt:lpstr>HTML Input Types (2)</vt:lpstr>
      <vt:lpstr>HTML Input Types (2)</vt:lpstr>
      <vt:lpstr>HTML Input Types (2)</vt:lpstr>
      <vt:lpstr>Dropdown Lists</vt:lpstr>
      <vt:lpstr>Text Areas</vt:lpstr>
      <vt:lpstr>PowerPoint Presentation</vt:lpstr>
      <vt:lpstr>What is CSS?</vt:lpstr>
      <vt:lpstr>Fonts – Font Family, Size and Colors</vt:lpstr>
      <vt:lpstr>Fonts – Font Family, Size and Colors</vt:lpstr>
      <vt:lpstr>Fonts – Font Family, Size and Colors</vt:lpstr>
      <vt:lpstr>Block-level Elements</vt:lpstr>
      <vt:lpstr>The &lt;div&gt; Element - Example</vt:lpstr>
      <vt:lpstr>Inline Elements</vt:lpstr>
      <vt:lpstr>The &lt;span&gt; Element - Example</vt:lpstr>
      <vt:lpstr>Problem: Colors</vt:lpstr>
      <vt:lpstr>Problem: Colors - Solution</vt:lpstr>
      <vt:lpstr>Borders, Backgrounds</vt:lpstr>
      <vt:lpstr>Borders, Backgrounds</vt:lpstr>
      <vt:lpstr>Borders, Backgrounds</vt:lpstr>
      <vt:lpstr>Problem: Borders</vt:lpstr>
      <vt:lpstr>Problem: Borders - Solution</vt:lpstr>
      <vt:lpstr>The Dev Tools / Styles Inspector / [F12]</vt:lpstr>
      <vt:lpstr>The Dev Tools / Styles Inspector / [F12]</vt:lpstr>
      <vt:lpstr>The Dev Tools / Styles Inspector / [F12]</vt:lpstr>
      <vt:lpstr>The Dev Tools / Styles Inspector / [F12]</vt:lpstr>
      <vt:lpstr>Margins</vt:lpstr>
      <vt:lpstr>Margins</vt:lpstr>
      <vt:lpstr>Margins</vt:lpstr>
      <vt:lpstr>Padding</vt:lpstr>
      <vt:lpstr>Padding</vt:lpstr>
      <vt:lpstr>Padding</vt:lpstr>
      <vt:lpstr>Problem: Rectangles</vt:lpstr>
      <vt:lpstr>CSS: Philosophy</vt:lpstr>
      <vt:lpstr>The Resulting Page</vt:lpstr>
      <vt:lpstr>Combining HTML and CSS Files – body id</vt:lpstr>
      <vt:lpstr>CSS Selectors</vt:lpstr>
      <vt:lpstr>Problem – Languages</vt:lpstr>
      <vt:lpstr>Solution – Languages (HTML + CSS)</vt:lpstr>
      <vt:lpstr>PowerPoint Presentation</vt:lpstr>
      <vt:lpstr>Summary</vt:lpstr>
      <vt:lpstr>PowerPoint Presentation</vt:lpstr>
      <vt:lpstr>SoftUni Diamond Partners</vt:lpstr>
      <vt:lpstr>SoftUni Organizational Partners</vt:lpstr>
      <vt:lpstr>Trainings @ Software University (SoftUni)</vt:lpstr>
      <vt:lpstr>License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Basics – Course Overview</dc:title>
  <dc:subject>Software Development Course</dc:subject>
  <dc:creator>Software University Foundation</dc:creator>
  <cp:keywords>session, cache, pipeline, CSRF, sockets, rest, signalR, roles, authentication, authorization, web, net, core, entity, framework, csharp, server, http, protocol, html, css, cookies, asp, mvc, identity, razor, filters, SoftUni, Software University, programming, software development, software engineering, course</cp:keywords>
  <dc:description>Software University Foundation - http://softuni.foundation/</dc:description>
  <cp:lastModifiedBy>Ivaylo Jelev</cp:lastModifiedBy>
  <cp:revision>451</cp:revision>
  <dcterms:created xsi:type="dcterms:W3CDTF">2014-01-02T17:00:34Z</dcterms:created>
  <dcterms:modified xsi:type="dcterms:W3CDTF">2018-09-17T11:43:52Z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